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310" r:id="rId9"/>
    <p:sldId id="264" r:id="rId10"/>
    <p:sldId id="265" r:id="rId11"/>
    <p:sldId id="266" r:id="rId12"/>
    <p:sldId id="314" r:id="rId13"/>
    <p:sldId id="31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8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20.05.2015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20.05.2015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20.05.2015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20.05.2015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20.05.2015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2162671"/>
          </a:xfrm>
        </p:spPr>
        <p:txBody>
          <a:bodyPr>
            <a:normAutofit fontScale="90000"/>
          </a:bodyPr>
          <a:lstStyle/>
          <a:p>
            <a:pPr algn="ctr"/>
            <a:r>
              <a:rPr lang="ru-RU" b="1" dirty="0" smtClean="0">
                <a:solidFill>
                  <a:schemeClr val="tx1"/>
                </a:solidFill>
                <a:effectLst/>
                <a:latin typeface="Times New Roman" pitchFamily="18" charset="0"/>
                <a:cs typeface="Times New Roman" pitchFamily="18" charset="0"/>
              </a:rPr>
              <a:t>Методические рекомендации </a:t>
            </a:r>
            <a:r>
              <a:rPr lang="ru-RU" b="1" dirty="0" smtClean="0">
                <a:solidFill>
                  <a:schemeClr val="tx1"/>
                </a:solidFill>
                <a:effectLst/>
                <a:latin typeface="Times New Roman" pitchFamily="18" charset="0"/>
                <a:cs typeface="Times New Roman" pitchFamily="18" charset="0"/>
              </a:rPr>
              <a:t>по </a:t>
            </a:r>
            <a:r>
              <a:rPr lang="ru-RU" b="1" dirty="0" smtClean="0">
                <a:solidFill>
                  <a:schemeClr val="tx1"/>
                </a:solidFill>
                <a:effectLst/>
                <a:latin typeface="Times New Roman" pitchFamily="18" charset="0"/>
                <a:cs typeface="Times New Roman" pitchFamily="18" charset="0"/>
              </a:rPr>
              <a:t>организации воспитательной работы в ЛОЛ «</a:t>
            </a:r>
            <a:r>
              <a:rPr lang="ru-RU" b="1" dirty="0" err="1" smtClean="0">
                <a:solidFill>
                  <a:schemeClr val="tx1"/>
                </a:solidFill>
                <a:effectLst/>
                <a:latin typeface="Times New Roman" pitchFamily="18" charset="0"/>
                <a:cs typeface="Times New Roman" pitchFamily="18" charset="0"/>
              </a:rPr>
              <a:t>ЛЭВиС</a:t>
            </a:r>
            <a:r>
              <a:rPr lang="ru-RU" b="1" dirty="0" smtClean="0">
                <a:solidFill>
                  <a:schemeClr val="tx1"/>
                </a:solidFill>
                <a:effectLst/>
                <a:latin typeface="Times New Roman" pitchFamily="18" charset="0"/>
                <a:cs typeface="Times New Roman" pitchFamily="18" charset="0"/>
              </a:rPr>
              <a:t>» </a:t>
            </a:r>
            <a:br>
              <a:rPr lang="ru-RU" b="1" dirty="0" smtClean="0">
                <a:solidFill>
                  <a:schemeClr val="tx1"/>
                </a:solidFill>
                <a:effectLst/>
                <a:latin typeface="Times New Roman" pitchFamily="18" charset="0"/>
                <a:cs typeface="Times New Roman" pitchFamily="18" charset="0"/>
              </a:rPr>
            </a:br>
            <a:r>
              <a:rPr lang="ru-RU" b="1" dirty="0" smtClean="0">
                <a:solidFill>
                  <a:schemeClr val="tx1"/>
                </a:solidFill>
                <a:effectLst/>
                <a:latin typeface="Times New Roman" pitchFamily="18" charset="0"/>
                <a:cs typeface="Times New Roman" pitchFamily="18" charset="0"/>
              </a:rPr>
              <a:t>МКОУ «Волковская СОШ» 2015г.</a:t>
            </a:r>
            <a:endParaRPr lang="ru-RU"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49567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pPr indent="0" algn="ctr">
              <a:spcAft>
                <a:spcPts val="0"/>
              </a:spcAft>
              <a:buNone/>
            </a:pPr>
            <a:r>
              <a:rPr lang="ru-RU" b="1" dirty="0">
                <a:latin typeface="Times New Roman"/>
                <a:ea typeface="Times New Roman"/>
              </a:rPr>
              <a:t>Каждый  работник оздоровительного лагеря обязан:</a:t>
            </a:r>
          </a:p>
          <a:p>
            <a:pPr lvl="0" algn="just">
              <a:buFont typeface="Wingdings"/>
              <a:buChar char=""/>
              <a:tabLst>
                <a:tab pos="228600" algn="l"/>
              </a:tabLst>
            </a:pPr>
            <a:r>
              <a:rPr lang="ru-RU" dirty="0">
                <a:latin typeface="Times New Roman"/>
                <a:ea typeface="Times New Roman"/>
              </a:rPr>
              <a:t>в случае возникновения опасности состоянию здоровья и жизни детей принять меры для устранения этой опасности;</a:t>
            </a:r>
          </a:p>
          <a:p>
            <a:pPr lvl="0" algn="just">
              <a:buFont typeface="Wingdings"/>
              <a:buChar char=""/>
              <a:tabLst>
                <a:tab pos="228600" algn="l"/>
              </a:tabLst>
            </a:pPr>
            <a:r>
              <a:rPr lang="ru-RU" dirty="0">
                <a:latin typeface="Times New Roman"/>
                <a:ea typeface="Times New Roman"/>
              </a:rPr>
              <a:t>ликвидировать источники травматизма, устранять нарушения санитарного состояния, пожарной безопасности;</a:t>
            </a:r>
          </a:p>
          <a:p>
            <a:pPr lvl="0" algn="just">
              <a:buFont typeface="Wingdings"/>
              <a:buChar char=""/>
              <a:tabLst>
                <a:tab pos="228600" algn="l"/>
              </a:tabLst>
            </a:pPr>
            <a:r>
              <a:rPr lang="ru-RU" dirty="0">
                <a:latin typeface="Times New Roman"/>
                <a:ea typeface="Times New Roman"/>
              </a:rPr>
              <a:t>не допускать нарушений правил техники безопасности;</a:t>
            </a:r>
          </a:p>
          <a:p>
            <a:pPr lvl="0" algn="just">
              <a:buFont typeface="Wingdings"/>
              <a:buChar char=""/>
              <a:tabLst>
                <a:tab pos="228600" algn="l"/>
              </a:tabLst>
            </a:pPr>
            <a:r>
              <a:rPr lang="ru-RU" dirty="0">
                <a:latin typeface="Times New Roman"/>
                <a:ea typeface="Times New Roman"/>
              </a:rPr>
              <a:t>требовать от детей выполнения правил техники безопасности;</a:t>
            </a:r>
          </a:p>
          <a:p>
            <a:pPr lvl="0" algn="just">
              <a:buFont typeface="Wingdings"/>
              <a:buChar char=""/>
              <a:tabLst>
                <a:tab pos="228600" algn="l"/>
              </a:tabLst>
            </a:pPr>
            <a:r>
              <a:rPr lang="ru-RU" dirty="0">
                <a:latin typeface="Times New Roman"/>
                <a:ea typeface="Times New Roman"/>
              </a:rPr>
              <a:t>контролировать правильность пользования утюгами и другими электронагревательными приборами;</a:t>
            </a:r>
          </a:p>
          <a:p>
            <a:pPr lvl="0" algn="just">
              <a:buFont typeface="Wingdings"/>
              <a:buChar char=""/>
              <a:tabLst>
                <a:tab pos="228600" algn="l"/>
              </a:tabLst>
            </a:pPr>
            <a:r>
              <a:rPr lang="ru-RU" dirty="0">
                <a:latin typeface="Times New Roman"/>
                <a:ea typeface="Times New Roman"/>
              </a:rPr>
              <a:t>не допускать ремонтировать и разбирать электронагревательные приборы, выключатели, розетки, </a:t>
            </a:r>
            <a:r>
              <a:rPr lang="ru-RU" dirty="0" err="1">
                <a:latin typeface="Times New Roman"/>
                <a:ea typeface="Times New Roman"/>
              </a:rPr>
              <a:t>телерадиоаппаратуру</a:t>
            </a:r>
            <a:r>
              <a:rPr lang="ru-RU" dirty="0">
                <a:latin typeface="Times New Roman"/>
                <a:ea typeface="Times New Roman"/>
              </a:rPr>
              <a:t>;</a:t>
            </a:r>
          </a:p>
          <a:p>
            <a:pPr lvl="0" algn="just">
              <a:buFont typeface="Wingdings"/>
              <a:buChar char=""/>
              <a:tabLst>
                <a:tab pos="228600" algn="l"/>
              </a:tabLst>
            </a:pPr>
            <a:r>
              <a:rPr lang="ru-RU" dirty="0">
                <a:latin typeface="Times New Roman"/>
                <a:ea typeface="Times New Roman"/>
              </a:rPr>
              <a:t>не разрешать детям трогать электрические провода, кабели, набрасывать на них различные предметы;</a:t>
            </a:r>
          </a:p>
          <a:p>
            <a:pPr lvl="0" algn="just">
              <a:buFont typeface="Wingdings"/>
              <a:buChar char=""/>
              <a:tabLst>
                <a:tab pos="228600" algn="l"/>
              </a:tabLst>
            </a:pPr>
            <a:r>
              <a:rPr lang="ru-RU" dirty="0">
                <a:latin typeface="Times New Roman"/>
                <a:ea typeface="Times New Roman"/>
              </a:rPr>
              <a:t>не разрешать детям стоять на перилах и ограждениях;</a:t>
            </a:r>
          </a:p>
          <a:p>
            <a:pPr lvl="0" algn="just">
              <a:buFont typeface="Wingdings"/>
              <a:buChar char=""/>
              <a:tabLst>
                <a:tab pos="228600" algn="l"/>
              </a:tabLst>
            </a:pPr>
            <a:r>
              <a:rPr lang="ru-RU" dirty="0">
                <a:latin typeface="Times New Roman"/>
                <a:ea typeface="Times New Roman"/>
              </a:rPr>
              <a:t>не допускать нахождения детей в подвалах корпусов, зданий, технических служб;</a:t>
            </a:r>
          </a:p>
          <a:p>
            <a:pPr lvl="0" algn="just">
              <a:buFont typeface="Wingdings"/>
              <a:buChar char=""/>
              <a:tabLst>
                <a:tab pos="228600" algn="l"/>
              </a:tabLst>
            </a:pPr>
            <a:r>
              <a:rPr lang="ru-RU" dirty="0">
                <a:latin typeface="Times New Roman"/>
                <a:ea typeface="Times New Roman"/>
              </a:rPr>
              <a:t>не допускать контакта больных детей со здоровыми.</a:t>
            </a:r>
          </a:p>
          <a:p>
            <a:pPr marL="228600" indent="0" algn="just">
              <a:spcAft>
                <a:spcPts val="0"/>
              </a:spcAft>
              <a:buNone/>
            </a:pPr>
            <a:r>
              <a:rPr lang="ru-RU" u="sng" dirty="0" smtClean="0">
                <a:latin typeface="Times New Roman"/>
                <a:ea typeface="Times New Roman"/>
              </a:rPr>
              <a:t>     Запрещается </a:t>
            </a:r>
            <a:r>
              <a:rPr lang="ru-RU" u="sng" dirty="0">
                <a:latin typeface="Times New Roman"/>
                <a:ea typeface="Times New Roman"/>
              </a:rPr>
              <a:t>нахождение на территории лагеря посторонних лиц, выход за территорию воспитателей и вожатых допустим только с разрешения </a:t>
            </a:r>
            <a:r>
              <a:rPr lang="ru-RU" u="sng" dirty="0" smtClean="0">
                <a:latin typeface="Times New Roman"/>
                <a:ea typeface="Times New Roman"/>
              </a:rPr>
              <a:t>начальника </a:t>
            </a:r>
            <a:r>
              <a:rPr lang="ru-RU" u="sng" dirty="0">
                <a:latin typeface="Times New Roman"/>
                <a:ea typeface="Times New Roman"/>
              </a:rPr>
              <a:t>лагеря или  лица, его замещающего. </a:t>
            </a:r>
          </a:p>
          <a:p>
            <a:pPr marL="0" indent="0">
              <a:buNone/>
            </a:pPr>
            <a:endParaRPr lang="ru-RU" dirty="0"/>
          </a:p>
        </p:txBody>
      </p:sp>
    </p:spTree>
    <p:extLst>
      <p:ext uri="{BB962C8B-B14F-4D97-AF65-F5344CB8AC3E}">
        <p14:creationId xmlns:p14="http://schemas.microsoft.com/office/powerpoint/2010/main" val="2884874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457200" indent="-457200">
              <a:buFontTx/>
              <a:buChar char="-"/>
            </a:pPr>
            <a:r>
              <a:rPr lang="ru-RU" b="1" i="1" dirty="0" smtClean="0">
                <a:latin typeface="Times New Roman"/>
                <a:ea typeface="Times New Roman"/>
              </a:rPr>
              <a:t>Начальника лагеря и заместителя начальника лагеря;</a:t>
            </a:r>
          </a:p>
          <a:p>
            <a:pPr marL="457200" indent="-457200">
              <a:buFontTx/>
              <a:buChar char="-"/>
            </a:pPr>
            <a:r>
              <a:rPr lang="ru-RU" b="1" i="1" dirty="0" smtClean="0">
                <a:latin typeface="Times New Roman"/>
                <a:ea typeface="Times New Roman"/>
              </a:rPr>
              <a:t>Воспитателя;</a:t>
            </a:r>
          </a:p>
          <a:p>
            <a:pPr marL="457200" indent="-457200">
              <a:buFontTx/>
              <a:buChar char="-"/>
            </a:pPr>
            <a:r>
              <a:rPr lang="ru-RU" b="1" i="1" dirty="0" smtClean="0">
                <a:latin typeface="Times New Roman"/>
              </a:rPr>
              <a:t>Педагогов дополнительного образования</a:t>
            </a:r>
          </a:p>
          <a:p>
            <a:pPr>
              <a:buFontTx/>
              <a:buChar char="-"/>
            </a:pPr>
            <a:r>
              <a:rPr lang="ru-RU" b="1" i="1" dirty="0">
                <a:latin typeface="Times New Roman"/>
              </a:rPr>
              <a:t>Работников </a:t>
            </a:r>
            <a:r>
              <a:rPr lang="ru-RU" b="1" i="1" dirty="0" smtClean="0">
                <a:latin typeface="Times New Roman"/>
              </a:rPr>
              <a:t>столовой.</a:t>
            </a:r>
          </a:p>
          <a:p>
            <a:pPr marL="0" indent="0" algn="just">
              <a:buNone/>
            </a:pPr>
            <a:r>
              <a:rPr lang="ru-RU" b="1" u="sng" dirty="0" smtClean="0">
                <a:latin typeface="Times New Roman"/>
              </a:rPr>
              <a:t>  </a:t>
            </a:r>
          </a:p>
          <a:p>
            <a:pPr marL="0" indent="0" algn="just">
              <a:buNone/>
            </a:pPr>
            <a:r>
              <a:rPr lang="ru-RU" b="1" u="sng" dirty="0">
                <a:latin typeface="Times New Roman"/>
              </a:rPr>
              <a:t> </a:t>
            </a:r>
            <a:r>
              <a:rPr lang="ru-RU" b="1" u="sng" dirty="0" smtClean="0">
                <a:latin typeface="Times New Roman"/>
              </a:rPr>
              <a:t>      Каждый работник ЛОЛ несет полную ответственность за безопасность и здоровье детей, посещающих ЛОЛ !</a:t>
            </a:r>
            <a:endParaRPr lang="ru-RU" u="sng" dirty="0"/>
          </a:p>
        </p:txBody>
      </p:sp>
      <p:sp>
        <p:nvSpPr>
          <p:cNvPr id="2" name="Заголовок 1"/>
          <p:cNvSpPr>
            <a:spLocks noGrp="1"/>
          </p:cNvSpPr>
          <p:nvPr>
            <p:ph type="title"/>
          </p:nvPr>
        </p:nvSpPr>
        <p:spPr>
          <a:xfrm>
            <a:off x="457200" y="274638"/>
            <a:ext cx="8229600" cy="1426170"/>
          </a:xfrm>
        </p:spPr>
        <p:txBody>
          <a:bodyPr>
            <a:normAutofit fontScale="90000"/>
          </a:bodyPr>
          <a:lstStyle/>
          <a:p>
            <a:pPr algn="ctr"/>
            <a:r>
              <a:rPr lang="ru-RU" b="1" dirty="0">
                <a:solidFill>
                  <a:schemeClr val="tx1"/>
                </a:solidFill>
                <a:effectLst/>
                <a:latin typeface="Times New Roman"/>
                <a:ea typeface="Times New Roman"/>
              </a:rPr>
              <a:t>Должностные инструкции работников ЛОЛ:</a:t>
            </a:r>
            <a:r>
              <a:rPr lang="ru-RU" b="1" dirty="0">
                <a:latin typeface="Times New Roman"/>
                <a:ea typeface="Times New Roman"/>
              </a:rPr>
              <a:t/>
            </a:r>
            <a:br>
              <a:rPr lang="ru-RU" b="1" dirty="0">
                <a:latin typeface="Times New Roman"/>
                <a:ea typeface="Times New Roman"/>
              </a:rPr>
            </a:br>
            <a:endParaRPr lang="ru-RU" dirty="0"/>
          </a:p>
        </p:txBody>
      </p:sp>
    </p:spTree>
    <p:extLst>
      <p:ext uri="{BB962C8B-B14F-4D97-AF65-F5344CB8AC3E}">
        <p14:creationId xmlns:p14="http://schemas.microsoft.com/office/powerpoint/2010/main" val="3491368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435280" cy="4525963"/>
          </a:xfrm>
        </p:spPr>
        <p:txBody>
          <a:bodyPr>
            <a:normAutofit lnSpcReduction="10000"/>
          </a:bodyPr>
          <a:lstStyle/>
          <a:p>
            <a:pPr marL="624078" indent="-514350">
              <a:buAutoNum type="arabicPeriod"/>
            </a:pPr>
            <a:r>
              <a:rPr lang="ru-RU" b="1" dirty="0" smtClean="0"/>
              <a:t>Представление творческого отчета (фото, грамоты)</a:t>
            </a:r>
          </a:p>
          <a:p>
            <a:pPr marL="624078" indent="-514350">
              <a:buAutoNum type="arabicPeriod"/>
            </a:pPr>
            <a:r>
              <a:rPr lang="ru-RU" b="1" dirty="0" smtClean="0"/>
              <a:t>Разработка методического сборника</a:t>
            </a:r>
          </a:p>
          <a:p>
            <a:pPr marL="624078" indent="-514350">
              <a:buAutoNum type="arabicPeriod"/>
            </a:pPr>
            <a:r>
              <a:rPr lang="ru-RU" b="1" dirty="0" smtClean="0"/>
              <a:t>Диагностика:</a:t>
            </a:r>
          </a:p>
          <a:p>
            <a:r>
              <a:rPr lang="ru-RU" sz="2400" dirty="0" smtClean="0"/>
              <a:t>Определение уровня удовлетворенности субъектов образовательного процесса в ЛОЛ</a:t>
            </a:r>
          </a:p>
          <a:p>
            <a:r>
              <a:rPr lang="ru-RU" sz="2400" dirty="0" smtClean="0"/>
              <a:t>Качество оздоровления детей (физическое, </a:t>
            </a:r>
            <a:r>
              <a:rPr lang="ru-RU" sz="2400" dirty="0" err="1" smtClean="0"/>
              <a:t>психо</a:t>
            </a:r>
            <a:r>
              <a:rPr lang="ru-RU" sz="2400" dirty="0" smtClean="0"/>
              <a:t>-эмоциональное состояние)</a:t>
            </a:r>
          </a:p>
          <a:p>
            <a:r>
              <a:rPr lang="ru-RU" sz="2400" dirty="0" smtClean="0"/>
              <a:t>Изучение уровня взаимодействия </a:t>
            </a:r>
            <a:r>
              <a:rPr lang="ru-RU" sz="2400" dirty="0" err="1" smtClean="0"/>
              <a:t>педколлектива</a:t>
            </a:r>
            <a:r>
              <a:rPr lang="ru-RU" sz="2400" dirty="0" smtClean="0"/>
              <a:t>  в условиях ЛОЛ</a:t>
            </a:r>
            <a:r>
              <a:rPr lang="ru-RU" sz="2400" dirty="0"/>
              <a:t> </a:t>
            </a:r>
            <a:r>
              <a:rPr lang="ru-RU" sz="2400" dirty="0" smtClean="0"/>
              <a:t>(умение сотрудничать, коммуникативная компетентность и организаторские качества)</a:t>
            </a:r>
          </a:p>
          <a:p>
            <a:pPr marL="109728" indent="0">
              <a:buNone/>
            </a:pPr>
            <a:endParaRPr lang="ru-RU" dirty="0"/>
          </a:p>
        </p:txBody>
      </p:sp>
      <p:sp>
        <p:nvSpPr>
          <p:cNvPr id="3" name="Заголовок 2"/>
          <p:cNvSpPr>
            <a:spLocks noGrp="1"/>
          </p:cNvSpPr>
          <p:nvPr>
            <p:ph type="title"/>
          </p:nvPr>
        </p:nvSpPr>
        <p:spPr/>
        <p:txBody>
          <a:bodyPr/>
          <a:lstStyle/>
          <a:p>
            <a:r>
              <a:rPr lang="ru-RU" dirty="0"/>
              <a:t>Результаты работы ЛОЛ </a:t>
            </a:r>
          </a:p>
        </p:txBody>
      </p:sp>
    </p:spTree>
    <p:extLst>
      <p:ext uri="{BB962C8B-B14F-4D97-AF65-F5344CB8AC3E}">
        <p14:creationId xmlns:p14="http://schemas.microsoft.com/office/powerpoint/2010/main" val="803680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548680"/>
            <a:ext cx="8229600" cy="4525963"/>
          </a:xfrm>
        </p:spPr>
        <p:txBody>
          <a:bodyPr/>
          <a:lstStyle/>
          <a:p>
            <a:pPr marL="109728" indent="0" algn="ctr">
              <a:buNone/>
            </a:pPr>
            <a:r>
              <a:rPr lang="ru-RU" sz="3200" b="1" dirty="0" smtClean="0"/>
              <a:t>Формы представления материалов по результатам работы в ЛОЛ</a:t>
            </a:r>
          </a:p>
          <a:p>
            <a:pPr marL="109728" indent="0">
              <a:buNone/>
            </a:pPr>
            <a:endParaRPr lang="ru-RU" dirty="0" smtClean="0"/>
          </a:p>
          <a:p>
            <a:r>
              <a:rPr lang="ru-RU" dirty="0" smtClean="0"/>
              <a:t>Методическая разработка КТД </a:t>
            </a:r>
          </a:p>
          <a:p>
            <a:r>
              <a:rPr lang="ru-RU" dirty="0" smtClean="0"/>
              <a:t>Самоанализ проведенного мероприятия</a:t>
            </a:r>
          </a:p>
          <a:p>
            <a:r>
              <a:rPr lang="ru-RU" dirty="0" smtClean="0"/>
              <a:t>Диагностический инструментарий по определению эффективности воспитательной деятельности</a:t>
            </a:r>
          </a:p>
          <a:p>
            <a:r>
              <a:rPr lang="ru-RU" dirty="0" smtClean="0"/>
              <a:t>Результаты диагностики </a:t>
            </a:r>
            <a:endParaRPr lang="ru-RU" dirty="0"/>
          </a:p>
          <a:p>
            <a:endParaRPr lang="ru-RU" dirty="0"/>
          </a:p>
        </p:txBody>
      </p:sp>
      <p:sp>
        <p:nvSpPr>
          <p:cNvPr id="3" name="Заголовок 2"/>
          <p:cNvSpPr>
            <a:spLocks noGrp="1"/>
          </p:cNvSpPr>
          <p:nvPr>
            <p:ph type="title"/>
          </p:nvPr>
        </p:nvSpPr>
        <p:spPr>
          <a:xfrm>
            <a:off x="539552" y="5157192"/>
            <a:ext cx="8229600" cy="1143000"/>
          </a:xfrm>
        </p:spPr>
        <p:txBody>
          <a:bodyPr>
            <a:noAutofit/>
          </a:bodyPr>
          <a:lstStyle/>
          <a:p>
            <a:pPr algn="ctr"/>
            <a:r>
              <a:rPr lang="ru-RU" sz="3200" dirty="0" smtClean="0">
                <a:solidFill>
                  <a:schemeClr val="accent2"/>
                </a:solidFill>
              </a:rPr>
              <a:t>Сборник методических материалов по организации работы ЛОЛ на базе ОУ</a:t>
            </a:r>
            <a:br>
              <a:rPr lang="ru-RU" sz="3200" dirty="0" smtClean="0">
                <a:solidFill>
                  <a:schemeClr val="accent2"/>
                </a:solidFill>
              </a:rPr>
            </a:br>
            <a:endParaRPr lang="ru-RU" sz="3200" dirty="0">
              <a:solidFill>
                <a:schemeClr val="accent2"/>
              </a:solidFill>
            </a:endParaRPr>
          </a:p>
        </p:txBody>
      </p:sp>
    </p:spTree>
    <p:extLst>
      <p:ext uri="{BB962C8B-B14F-4D97-AF65-F5344CB8AC3E}">
        <p14:creationId xmlns:p14="http://schemas.microsoft.com/office/powerpoint/2010/main" val="1010410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052736"/>
            <a:ext cx="8496944" cy="5688632"/>
          </a:xfrm>
        </p:spPr>
        <p:txBody>
          <a:bodyPr>
            <a:normAutofit fontScale="40000" lnSpcReduction="20000"/>
          </a:bodyPr>
          <a:lstStyle/>
          <a:p>
            <a:pPr indent="0" algn="just">
              <a:spcAft>
                <a:spcPts val="0"/>
              </a:spcAft>
              <a:buNone/>
            </a:pPr>
            <a:r>
              <a:rPr lang="ru-RU" dirty="0" smtClean="0">
                <a:latin typeface="Times New Roman"/>
                <a:ea typeface="Times New Roman"/>
              </a:rPr>
              <a:t>   </a:t>
            </a:r>
            <a:r>
              <a:rPr lang="ru-RU" sz="5500" b="1" dirty="0" smtClean="0">
                <a:latin typeface="Times New Roman"/>
                <a:ea typeface="Times New Roman"/>
              </a:rPr>
              <a:t>Иванов </a:t>
            </a:r>
            <a:r>
              <a:rPr lang="ru-RU" sz="5500" b="1" dirty="0">
                <a:latin typeface="Times New Roman"/>
                <a:ea typeface="Times New Roman"/>
              </a:rPr>
              <a:t>Игорь Петрович (1925-1991) – </a:t>
            </a:r>
          </a:p>
          <a:p>
            <a:pPr indent="0" algn="just">
              <a:spcAft>
                <a:spcPts val="0"/>
              </a:spcAft>
              <a:buNone/>
            </a:pPr>
            <a:r>
              <a:rPr lang="ru-RU" sz="5500" b="1" dirty="0" smtClean="0">
                <a:latin typeface="Times New Roman"/>
                <a:ea typeface="Times New Roman"/>
              </a:rPr>
              <a:t>академик </a:t>
            </a:r>
            <a:r>
              <a:rPr lang="ru-RU" sz="5500" b="1" dirty="0">
                <a:latin typeface="Times New Roman"/>
                <a:ea typeface="Times New Roman"/>
              </a:rPr>
              <a:t>Российской Академии образования, автор методики коммунарского воспитания, методики Коллективных Творческих Дел.</a:t>
            </a:r>
          </a:p>
          <a:p>
            <a:pPr indent="0" algn="just">
              <a:spcAft>
                <a:spcPts val="0"/>
              </a:spcAft>
              <a:buNone/>
            </a:pPr>
            <a:r>
              <a:rPr lang="ru-RU" sz="3500" dirty="0" smtClean="0">
                <a:latin typeface="Times New Roman"/>
                <a:ea typeface="Times New Roman"/>
              </a:rPr>
              <a:t>              </a:t>
            </a:r>
            <a:r>
              <a:rPr lang="ru-RU" sz="3500" b="1" dirty="0" smtClean="0">
                <a:latin typeface="Times New Roman"/>
                <a:ea typeface="Times New Roman"/>
              </a:rPr>
              <a:t>Коммунарская методика </a:t>
            </a:r>
            <a:r>
              <a:rPr lang="ru-RU" sz="3500" dirty="0" smtClean="0">
                <a:latin typeface="Times New Roman"/>
                <a:ea typeface="Times New Roman"/>
              </a:rPr>
              <a:t>- это </a:t>
            </a:r>
            <a:r>
              <a:rPr lang="ru-RU" sz="3500" dirty="0">
                <a:latin typeface="Times New Roman"/>
                <a:ea typeface="Times New Roman"/>
              </a:rPr>
              <a:t>такая организация совместной деятельности взрослых и детей, при которой все члены коллектива участвуют в планировании и анализе, деятельность носит характер коллективного творчества, направлена на пользу и радость далеким и близким людям.</a:t>
            </a:r>
          </a:p>
          <a:p>
            <a:pPr indent="0" algn="just">
              <a:spcAft>
                <a:spcPts val="0"/>
              </a:spcAft>
              <a:buNone/>
            </a:pPr>
            <a:r>
              <a:rPr lang="ru-RU" sz="3500" b="1" dirty="0" smtClean="0">
                <a:latin typeface="Times New Roman"/>
                <a:ea typeface="Times New Roman"/>
              </a:rPr>
              <a:t>             Основная </a:t>
            </a:r>
            <a:r>
              <a:rPr lang="ru-RU" sz="3500" b="1" dirty="0">
                <a:latin typeface="Times New Roman"/>
                <a:ea typeface="Times New Roman"/>
              </a:rPr>
              <a:t>цель </a:t>
            </a:r>
            <a:r>
              <a:rPr lang="ru-RU" sz="3500" b="1" dirty="0" smtClean="0">
                <a:latin typeface="Times New Roman"/>
                <a:ea typeface="Times New Roman"/>
              </a:rPr>
              <a:t>методики </a:t>
            </a:r>
            <a:r>
              <a:rPr lang="ru-RU" sz="3500" dirty="0" smtClean="0">
                <a:latin typeface="Times New Roman"/>
                <a:ea typeface="Times New Roman"/>
              </a:rPr>
              <a:t>- воспитать </a:t>
            </a:r>
            <a:r>
              <a:rPr lang="ru-RU" sz="3500" dirty="0">
                <a:latin typeface="Times New Roman"/>
                <a:ea typeface="Times New Roman"/>
              </a:rPr>
              <a:t>общественно-активную творческую личность, способную приумножить общественную культуру, сделать вклад в построение правого демократического общества.</a:t>
            </a:r>
          </a:p>
          <a:p>
            <a:pPr indent="0" algn="just">
              <a:spcAft>
                <a:spcPts val="0"/>
              </a:spcAft>
              <a:buNone/>
            </a:pPr>
            <a:r>
              <a:rPr lang="ru-RU" sz="3500" b="1" dirty="0" smtClean="0">
                <a:latin typeface="Times New Roman"/>
                <a:ea typeface="Times New Roman"/>
              </a:rPr>
              <a:t>            В </a:t>
            </a:r>
            <a:r>
              <a:rPr lang="ru-RU" sz="3500" b="1" dirty="0">
                <a:latin typeface="Times New Roman"/>
                <a:ea typeface="Times New Roman"/>
              </a:rPr>
              <a:t>основе методики лежат:</a:t>
            </a:r>
          </a:p>
          <a:p>
            <a:pPr lvl="0" algn="just">
              <a:buFont typeface="Symbol"/>
              <a:buChar char=""/>
              <a:tabLst>
                <a:tab pos="228600" algn="l"/>
              </a:tabLst>
            </a:pPr>
            <a:r>
              <a:rPr lang="ru-RU" sz="3500" dirty="0">
                <a:latin typeface="Times New Roman"/>
                <a:ea typeface="Times New Roman"/>
              </a:rPr>
              <a:t>Диалог всех возникающих точек зрения</a:t>
            </a:r>
          </a:p>
          <a:p>
            <a:pPr lvl="0" algn="just">
              <a:buFont typeface="Symbol"/>
              <a:buChar char=""/>
              <a:tabLst>
                <a:tab pos="228600" algn="l"/>
              </a:tabLst>
            </a:pPr>
            <a:r>
              <a:rPr lang="ru-RU" sz="3500" dirty="0">
                <a:latin typeface="Times New Roman"/>
                <a:ea typeface="Times New Roman"/>
              </a:rPr>
              <a:t>Уважения самостоятельности ребенка, его уникальной позиции в мире</a:t>
            </a:r>
          </a:p>
          <a:p>
            <a:pPr lvl="0" algn="just">
              <a:buFont typeface="Symbol"/>
              <a:buChar char=""/>
              <a:tabLst>
                <a:tab pos="228600" algn="l"/>
              </a:tabLst>
            </a:pPr>
            <a:r>
              <a:rPr lang="ru-RU" sz="3500" dirty="0">
                <a:latin typeface="Times New Roman"/>
                <a:ea typeface="Times New Roman"/>
              </a:rPr>
              <a:t>Социальная направленность деятельности (любое дело начинается с постановки и ответа на вопрос: Для кого? Для чего мы с вами будем делать это дело?)</a:t>
            </a:r>
          </a:p>
          <a:p>
            <a:pPr lvl="0" algn="just">
              <a:buFont typeface="Symbol"/>
              <a:buChar char=""/>
              <a:tabLst>
                <a:tab pos="228600" algn="l"/>
              </a:tabLst>
            </a:pPr>
            <a:r>
              <a:rPr lang="ru-RU" sz="3500" dirty="0">
                <a:latin typeface="Times New Roman"/>
                <a:ea typeface="Times New Roman"/>
              </a:rPr>
              <a:t>Коллективная деятельность как средство создать мощное творческое поле (добровольное участие всех членов коллектива в планировании, подготовке, проведении, осуждении итогов совместных дел).</a:t>
            </a:r>
          </a:p>
          <a:p>
            <a:pPr lvl="0" algn="just">
              <a:buFont typeface="Symbol"/>
              <a:buChar char=""/>
              <a:tabLst>
                <a:tab pos="228600" algn="l"/>
              </a:tabLst>
            </a:pPr>
            <a:r>
              <a:rPr lang="ru-RU" sz="3500" dirty="0">
                <a:latin typeface="Times New Roman"/>
                <a:ea typeface="Times New Roman"/>
              </a:rPr>
              <a:t>Создание условий для проявлении в формировании основных черт творческой деятельности (эмоциональная насыщенность – набор средств, помогающих увеличить эмоциональную сторону коллективной жизни – эмблемы, законы, форма и т.д.)</a:t>
            </a:r>
          </a:p>
          <a:p>
            <a:pPr lvl="0" algn="just">
              <a:buFont typeface="Symbol"/>
              <a:buChar char=""/>
              <a:tabLst>
                <a:tab pos="228600" algn="l"/>
              </a:tabLst>
            </a:pPr>
            <a:r>
              <a:rPr lang="ru-RU" sz="3500" dirty="0">
                <a:latin typeface="Times New Roman"/>
                <a:ea typeface="Times New Roman"/>
              </a:rPr>
              <a:t>Использование феномена группового влияния на индивидуальные способности личности</a:t>
            </a:r>
          </a:p>
          <a:p>
            <a:pPr lvl="0" algn="just">
              <a:buFont typeface="Symbol"/>
              <a:buChar char=""/>
              <a:tabLst>
                <a:tab pos="228600" algn="l"/>
              </a:tabLst>
            </a:pPr>
            <a:r>
              <a:rPr lang="ru-RU" sz="3500" dirty="0">
                <a:latin typeface="Times New Roman"/>
                <a:ea typeface="Times New Roman"/>
              </a:rPr>
              <a:t>Ситуации – образцы – т.е. отрезок времени жизни коллектива, в котором ребята и взрослые живут повышенной интенсивной жизнью (к ним можно отнести коммунарские сборы)</a:t>
            </a:r>
          </a:p>
          <a:p>
            <a:pPr marL="0" indent="0">
              <a:buNone/>
            </a:pPr>
            <a:endParaRPr lang="ru-RU" dirty="0"/>
          </a:p>
        </p:txBody>
      </p:sp>
      <p:sp>
        <p:nvSpPr>
          <p:cNvPr id="2" name="Заголовок 1"/>
          <p:cNvSpPr>
            <a:spLocks noGrp="1"/>
          </p:cNvSpPr>
          <p:nvPr>
            <p:ph type="title"/>
          </p:nvPr>
        </p:nvSpPr>
        <p:spPr>
          <a:xfrm>
            <a:off x="251520" y="274638"/>
            <a:ext cx="8784976" cy="634082"/>
          </a:xfrm>
        </p:spPr>
        <p:txBody>
          <a:bodyPr>
            <a:normAutofit fontScale="90000"/>
          </a:bodyPr>
          <a:lstStyle/>
          <a:p>
            <a:pPr algn="ctr"/>
            <a:r>
              <a:rPr lang="ru-RU" b="1" dirty="0">
                <a:solidFill>
                  <a:schemeClr val="tx1"/>
                </a:solidFill>
                <a:effectLst/>
                <a:latin typeface="Times New Roman"/>
                <a:ea typeface="Times New Roman"/>
              </a:rPr>
              <a:t>Коллективная творческая деятельность</a:t>
            </a:r>
            <a:endParaRPr lang="ru-RU" dirty="0">
              <a:solidFill>
                <a:schemeClr val="tx1"/>
              </a:solidFill>
              <a:effectLst/>
            </a:endParaRPr>
          </a:p>
        </p:txBody>
      </p:sp>
    </p:spTree>
    <p:extLst>
      <p:ext uri="{BB962C8B-B14F-4D97-AF65-F5344CB8AC3E}">
        <p14:creationId xmlns:p14="http://schemas.microsoft.com/office/powerpoint/2010/main" val="3404903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412776"/>
            <a:ext cx="8229600" cy="5073427"/>
          </a:xfrm>
        </p:spPr>
        <p:txBody>
          <a:bodyPr>
            <a:normAutofit/>
          </a:bodyPr>
          <a:lstStyle/>
          <a:p>
            <a:pPr lvl="0" algn="just">
              <a:buFont typeface="+mj-lt"/>
              <a:buAutoNum type="arabicPeriod"/>
              <a:tabLst>
                <a:tab pos="252095" algn="l"/>
              </a:tabLst>
            </a:pPr>
            <a:r>
              <a:rPr lang="ru-RU" dirty="0">
                <a:latin typeface="Times New Roman"/>
                <a:ea typeface="Times New Roman"/>
              </a:rPr>
              <a:t>Цель (она конкретна – общая коллективная забота об окружающих людях и окружающей деятельности)</a:t>
            </a:r>
          </a:p>
          <a:p>
            <a:pPr lvl="0" algn="just">
              <a:buFont typeface="+mj-lt"/>
              <a:buAutoNum type="arabicPeriod"/>
              <a:tabLst>
                <a:tab pos="252095" algn="l"/>
              </a:tabLst>
            </a:pPr>
            <a:r>
              <a:rPr lang="ru-RU" dirty="0">
                <a:latin typeface="Times New Roman"/>
                <a:ea typeface="Times New Roman"/>
              </a:rPr>
              <a:t>Конкретные дела (КТД)</a:t>
            </a:r>
          </a:p>
          <a:p>
            <a:pPr lvl="0" algn="just">
              <a:buFont typeface="+mj-lt"/>
              <a:buAutoNum type="arabicPeriod"/>
              <a:tabLst>
                <a:tab pos="252095" algn="l"/>
              </a:tabLst>
            </a:pPr>
            <a:r>
              <a:rPr lang="ru-RU" dirty="0">
                <a:latin typeface="Times New Roman"/>
                <a:ea typeface="Times New Roman"/>
              </a:rPr>
              <a:t>Результаты:</a:t>
            </a:r>
          </a:p>
          <a:p>
            <a:pPr lvl="1" algn="just">
              <a:buFont typeface="+mj-lt"/>
              <a:buAutoNum type="arabicParenR"/>
              <a:tabLst>
                <a:tab pos="288290" algn="l"/>
              </a:tabLst>
            </a:pPr>
            <a:r>
              <a:rPr lang="ru-RU" dirty="0">
                <a:latin typeface="Times New Roman"/>
                <a:ea typeface="Times New Roman"/>
              </a:rPr>
              <a:t>личностный (изменения, происшедшие в самом себе, коллективе) - ощущение радости, удовлетворения от сделанного;</a:t>
            </a:r>
          </a:p>
          <a:p>
            <a:pPr lvl="1" algn="just">
              <a:buFont typeface="+mj-lt"/>
              <a:buAutoNum type="arabicParenR"/>
              <a:tabLst>
                <a:tab pos="288290" algn="l"/>
              </a:tabLst>
            </a:pPr>
            <a:r>
              <a:rPr lang="ru-RU" dirty="0">
                <a:latin typeface="Times New Roman"/>
                <a:ea typeface="Times New Roman"/>
              </a:rPr>
              <a:t> количественный/качественный – изменение, усовершенствование окружающей среды.</a:t>
            </a:r>
          </a:p>
          <a:p>
            <a:pPr lvl="0" algn="just">
              <a:buFont typeface="+mj-lt"/>
              <a:buAutoNum type="arabicPeriod" startAt="4"/>
              <a:tabLst>
                <a:tab pos="228600" algn="l"/>
              </a:tabLst>
            </a:pPr>
            <a:r>
              <a:rPr lang="ru-RU" dirty="0">
                <a:latin typeface="Times New Roman"/>
                <a:ea typeface="Times New Roman"/>
              </a:rPr>
              <a:t>Оценка и общественное мнение.</a:t>
            </a:r>
          </a:p>
          <a:p>
            <a:pPr marL="0" indent="0">
              <a:buNone/>
            </a:pPr>
            <a:endParaRPr lang="ru-RU" dirty="0"/>
          </a:p>
        </p:txBody>
      </p:sp>
      <p:sp>
        <p:nvSpPr>
          <p:cNvPr id="2" name="Заголовок 1"/>
          <p:cNvSpPr>
            <a:spLocks noGrp="1"/>
          </p:cNvSpPr>
          <p:nvPr>
            <p:ph type="title"/>
          </p:nvPr>
        </p:nvSpPr>
        <p:spPr>
          <a:xfrm>
            <a:off x="457200" y="274638"/>
            <a:ext cx="8229600" cy="778098"/>
          </a:xfrm>
        </p:spPr>
        <p:txBody>
          <a:bodyPr>
            <a:normAutofit fontScale="90000"/>
          </a:bodyPr>
          <a:lstStyle/>
          <a:p>
            <a:pPr indent="444500" algn="ctr">
              <a:spcAft>
                <a:spcPts val="0"/>
              </a:spcAft>
            </a:pPr>
            <a:r>
              <a:rPr lang="ru-RU" sz="3600" b="1" dirty="0" smtClean="0">
                <a:solidFill>
                  <a:schemeClr val="tx1"/>
                </a:solidFill>
                <a:effectLst/>
                <a:latin typeface="Times New Roman"/>
                <a:ea typeface="Times New Roman"/>
              </a:rPr>
              <a:t/>
            </a:r>
            <a:br>
              <a:rPr lang="ru-RU" sz="3600" b="1" dirty="0" smtClean="0">
                <a:solidFill>
                  <a:schemeClr val="tx1"/>
                </a:solidFill>
                <a:effectLst/>
                <a:latin typeface="Times New Roman"/>
                <a:ea typeface="Times New Roman"/>
              </a:rPr>
            </a:br>
            <a:r>
              <a:rPr lang="ru-RU" sz="3600" b="1" dirty="0" smtClean="0">
                <a:solidFill>
                  <a:schemeClr val="tx1"/>
                </a:solidFill>
                <a:effectLst/>
                <a:latin typeface="Times New Roman"/>
                <a:ea typeface="Times New Roman"/>
              </a:rPr>
              <a:t>Особенности содержания </a:t>
            </a:r>
            <a:br>
              <a:rPr lang="ru-RU" sz="3600" b="1" dirty="0" smtClean="0">
                <a:solidFill>
                  <a:schemeClr val="tx1"/>
                </a:solidFill>
                <a:effectLst/>
                <a:latin typeface="Times New Roman"/>
                <a:ea typeface="Times New Roman"/>
              </a:rPr>
            </a:br>
            <a:r>
              <a:rPr lang="ru-RU" sz="3600" b="1" dirty="0" smtClean="0">
                <a:solidFill>
                  <a:schemeClr val="tx1"/>
                </a:solidFill>
                <a:effectLst/>
                <a:latin typeface="Times New Roman"/>
                <a:ea typeface="Times New Roman"/>
              </a:rPr>
              <a:t>коммунарской методики </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3197012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indent="0" algn="just">
              <a:spcAft>
                <a:spcPts val="0"/>
              </a:spcAft>
              <a:buNone/>
            </a:pPr>
            <a:r>
              <a:rPr lang="ru-RU" dirty="0" smtClean="0">
                <a:latin typeface="Times New Roman"/>
                <a:ea typeface="Times New Roman"/>
              </a:rPr>
              <a:t>     Мотивом </a:t>
            </a:r>
            <a:r>
              <a:rPr lang="ru-RU" dirty="0">
                <a:latin typeface="Times New Roman"/>
                <a:ea typeface="Times New Roman"/>
              </a:rPr>
              <a:t>деятельности детей в КТД является стремление их самоутверждению, самовыражению. </a:t>
            </a:r>
            <a:r>
              <a:rPr lang="ru-RU" b="1" i="1" dirty="0">
                <a:latin typeface="Times New Roman"/>
                <a:ea typeface="Times New Roman"/>
              </a:rPr>
              <a:t>Широко используется игра, состязательность.</a:t>
            </a:r>
          </a:p>
          <a:p>
            <a:pPr indent="444500" algn="just">
              <a:spcAft>
                <a:spcPts val="0"/>
              </a:spcAft>
            </a:pPr>
            <a:r>
              <a:rPr lang="ru-RU" dirty="0">
                <a:latin typeface="Times New Roman"/>
                <a:ea typeface="Times New Roman"/>
              </a:rPr>
              <a:t>Алгоритм организации и проведения КТД состоит из этапов: </a:t>
            </a:r>
          </a:p>
          <a:p>
            <a:pPr lvl="0" algn="just">
              <a:buFont typeface="Symbol"/>
              <a:buChar char=""/>
              <a:tabLst>
                <a:tab pos="228600" algn="l"/>
              </a:tabLst>
            </a:pPr>
            <a:r>
              <a:rPr lang="ru-RU" dirty="0">
                <a:latin typeface="Times New Roman"/>
                <a:ea typeface="Times New Roman"/>
              </a:rPr>
              <a:t>поиск;</a:t>
            </a:r>
          </a:p>
          <a:p>
            <a:pPr lvl="0" algn="just">
              <a:buFont typeface="Symbol"/>
              <a:buChar char=""/>
              <a:tabLst>
                <a:tab pos="228600" algn="l"/>
              </a:tabLst>
            </a:pPr>
            <a:r>
              <a:rPr lang="ru-RU" dirty="0">
                <a:latin typeface="Times New Roman"/>
                <a:ea typeface="Times New Roman"/>
              </a:rPr>
              <a:t>целеполагание;</a:t>
            </a:r>
          </a:p>
          <a:p>
            <a:pPr lvl="0" algn="just">
              <a:buFont typeface="Symbol"/>
              <a:buChar char=""/>
              <a:tabLst>
                <a:tab pos="228600" algn="l"/>
              </a:tabLst>
            </a:pPr>
            <a:r>
              <a:rPr lang="ru-RU" dirty="0">
                <a:latin typeface="Times New Roman"/>
                <a:ea typeface="Times New Roman"/>
              </a:rPr>
              <a:t>прогнозирование и планирование;</a:t>
            </a:r>
          </a:p>
          <a:p>
            <a:pPr lvl="0" algn="just">
              <a:buFont typeface="Symbol"/>
              <a:buChar char=""/>
              <a:tabLst>
                <a:tab pos="228600" algn="l"/>
              </a:tabLst>
            </a:pPr>
            <a:r>
              <a:rPr lang="ru-RU" dirty="0">
                <a:latin typeface="Times New Roman"/>
                <a:ea typeface="Times New Roman"/>
              </a:rPr>
              <a:t>реализация;</a:t>
            </a:r>
          </a:p>
          <a:p>
            <a:pPr lvl="0" algn="just">
              <a:buFont typeface="Symbol"/>
              <a:buChar char=""/>
              <a:tabLst>
                <a:tab pos="228600" algn="l"/>
              </a:tabLst>
            </a:pPr>
            <a:r>
              <a:rPr lang="ru-RU" dirty="0">
                <a:latin typeface="Times New Roman"/>
                <a:ea typeface="Times New Roman"/>
              </a:rPr>
              <a:t>аналитико-рефлексивная деятельность.</a:t>
            </a:r>
          </a:p>
          <a:p>
            <a:pPr marL="0" indent="0">
              <a:buNone/>
            </a:pPr>
            <a:endParaRPr lang="ru-RU" dirty="0"/>
          </a:p>
        </p:txBody>
      </p:sp>
      <p:sp>
        <p:nvSpPr>
          <p:cNvPr id="2" name="Заголовок 1"/>
          <p:cNvSpPr>
            <a:spLocks noGrp="1"/>
          </p:cNvSpPr>
          <p:nvPr>
            <p:ph type="title"/>
          </p:nvPr>
        </p:nvSpPr>
        <p:spPr/>
        <p:txBody>
          <a:bodyPr>
            <a:normAutofit fontScale="90000"/>
          </a:bodyPr>
          <a:lstStyle/>
          <a:p>
            <a:pPr algn="just"/>
            <a:r>
              <a:rPr lang="ru-RU" sz="2700" b="1" dirty="0" smtClean="0">
                <a:latin typeface="Times New Roman"/>
                <a:ea typeface="Times New Roman"/>
              </a:rPr>
              <a:t/>
            </a:r>
            <a:br>
              <a:rPr lang="ru-RU" sz="2700" b="1" dirty="0" smtClean="0">
                <a:latin typeface="Times New Roman"/>
                <a:ea typeface="Times New Roman"/>
              </a:rPr>
            </a:br>
            <a:r>
              <a:rPr lang="ru-RU" sz="2700" b="1" dirty="0">
                <a:latin typeface="Times New Roman"/>
                <a:ea typeface="Times New Roman"/>
              </a:rPr>
              <a:t/>
            </a:r>
            <a:br>
              <a:rPr lang="ru-RU" sz="2700" b="1" dirty="0">
                <a:latin typeface="Times New Roman"/>
                <a:ea typeface="Times New Roman"/>
              </a:rPr>
            </a:br>
            <a:r>
              <a:rPr lang="ru-RU" sz="2700" b="1" dirty="0" smtClean="0">
                <a:latin typeface="Times New Roman"/>
                <a:ea typeface="Times New Roman"/>
              </a:rPr>
              <a:t>      </a:t>
            </a:r>
            <a:r>
              <a:rPr lang="ru-RU" sz="2700" b="1" dirty="0" smtClean="0">
                <a:solidFill>
                  <a:schemeClr val="tx1"/>
                </a:solidFill>
                <a:effectLst/>
                <a:latin typeface="Times New Roman"/>
                <a:ea typeface="Times New Roman"/>
              </a:rPr>
              <a:t>КТД </a:t>
            </a:r>
            <a:r>
              <a:rPr lang="ru-RU" sz="2700" b="1" dirty="0">
                <a:solidFill>
                  <a:schemeClr val="tx1"/>
                </a:solidFill>
                <a:effectLst/>
                <a:latin typeface="Times New Roman"/>
                <a:ea typeface="Times New Roman"/>
              </a:rPr>
              <a:t>– это социальное творчество, направление на служение людям, Родине, творчество </a:t>
            </a:r>
            <a:r>
              <a:rPr lang="ru-RU" sz="2700" b="1" dirty="0" err="1">
                <a:solidFill>
                  <a:schemeClr val="tx1"/>
                </a:solidFill>
                <a:effectLst/>
                <a:latin typeface="Times New Roman"/>
                <a:ea typeface="Times New Roman"/>
              </a:rPr>
              <a:t>самостроительства</a:t>
            </a:r>
            <a:r>
              <a:rPr lang="ru-RU" sz="2700" b="1" dirty="0">
                <a:solidFill>
                  <a:schemeClr val="tx1"/>
                </a:solidFill>
                <a:effectLst/>
                <a:latin typeface="Times New Roman"/>
                <a:ea typeface="Times New Roman"/>
              </a:rPr>
              <a:t> личности.</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4217147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24433770"/>
              </p:ext>
            </p:extLst>
          </p:nvPr>
        </p:nvGraphicFramePr>
        <p:xfrm>
          <a:off x="863588" y="836712"/>
          <a:ext cx="7560839" cy="4608512"/>
        </p:xfrm>
        <a:graphic>
          <a:graphicData uri="http://schemas.openxmlformats.org/drawingml/2006/table">
            <a:tbl>
              <a:tblPr firstRow="1" firstCol="1" lastRow="1" lastCol="1" bandRow="1" bandCol="1"/>
              <a:tblGrid>
                <a:gridCol w="1894931"/>
                <a:gridCol w="2832954"/>
                <a:gridCol w="2832954"/>
              </a:tblGrid>
              <a:tr h="576064">
                <a:tc>
                  <a:txBody>
                    <a:bodyPr/>
                    <a:lstStyle/>
                    <a:p>
                      <a:pPr algn="ctr">
                        <a:spcAft>
                          <a:spcPts val="0"/>
                        </a:spcAft>
                      </a:pPr>
                      <a:r>
                        <a:rPr lang="ru-RU" sz="1600" dirty="0">
                          <a:effectLst/>
                          <a:latin typeface="Times New Roman"/>
                          <a:ea typeface="Times New Roman"/>
                          <a:cs typeface="Times New Roman"/>
                        </a:rPr>
                        <a:t>Стадия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effectLst/>
                          <a:latin typeface="Times New Roman"/>
                          <a:ea typeface="Times New Roman"/>
                          <a:cs typeface="Times New Roman"/>
                        </a:rPr>
                        <a:t>Педагогическое целеполагание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effectLst/>
                          <a:latin typeface="Times New Roman"/>
                          <a:ea typeface="Times New Roman"/>
                          <a:cs typeface="Times New Roman"/>
                        </a:rPr>
                        <a:t>Методы. Формы деятельности коллектива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6224">
                <a:tc>
                  <a:txBody>
                    <a:bodyPr/>
                    <a:lstStyle/>
                    <a:p>
                      <a:pPr algn="ctr">
                        <a:spcAft>
                          <a:spcPts val="0"/>
                        </a:spcAft>
                      </a:pPr>
                      <a:r>
                        <a:rPr lang="ru-RU" sz="1600">
                          <a:effectLst/>
                          <a:latin typeface="Times New Roman"/>
                          <a:ea typeface="Times New Roman"/>
                          <a:cs typeface="Times New Roman"/>
                        </a:rPr>
                        <a:t>1. Предварительная работа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для чего, с кем?</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с какой целью?</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кто может помочь?</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подключить детей, родителей?</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кому быть организатором?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cs typeface="Times New Roman"/>
                        </a:rPr>
                        <a:t>«Нацеливающие» воспитательные мероприятия:</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«стартовая задача» </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товарищеская беседа</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рассказ-размышление</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убеждение на собственном опыте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6224">
                <a:tc>
                  <a:txBody>
                    <a:bodyPr/>
                    <a:lstStyle/>
                    <a:p>
                      <a:pPr algn="ctr">
                        <a:spcAft>
                          <a:spcPts val="0"/>
                        </a:spcAft>
                      </a:pPr>
                      <a:r>
                        <a:rPr lang="ru-RU" sz="1600" dirty="0">
                          <a:effectLst/>
                          <a:latin typeface="Times New Roman"/>
                          <a:ea typeface="Times New Roman"/>
                          <a:cs typeface="Times New Roman"/>
                        </a:rPr>
                        <a:t>2.  Коллективное планирование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какие дела проведем?</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на радость и пользу кому?</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где лучше провести?</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с кем вместе провести?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cs typeface="Times New Roman"/>
                        </a:rPr>
                        <a:t>Сбор-старт:</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обоснование предложений</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анализ задач на размышление</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творческий поиск</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открытая дискуссия</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выбор Совета Дела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Заголовок 1"/>
          <p:cNvSpPr>
            <a:spLocks noGrp="1"/>
          </p:cNvSpPr>
          <p:nvPr>
            <p:ph type="title"/>
          </p:nvPr>
        </p:nvSpPr>
        <p:spPr/>
        <p:txBody>
          <a:bodyPr>
            <a:normAutofit fontScale="90000"/>
          </a:bodyPr>
          <a:lstStyle/>
          <a:p>
            <a:pPr algn="ctr"/>
            <a:r>
              <a:rPr lang="ru-RU" sz="3100" b="1" dirty="0">
                <a:solidFill>
                  <a:schemeClr val="tx1"/>
                </a:solidFill>
                <a:effectLst/>
                <a:latin typeface="Times New Roman"/>
                <a:ea typeface="Times New Roman"/>
              </a:rPr>
              <a:t>Схема алгоритма организации и проведения КТД</a:t>
            </a:r>
            <a:r>
              <a:rPr lang="ru-RU" dirty="0">
                <a:latin typeface="Times New Roman"/>
                <a:ea typeface="Times New Roman"/>
              </a:rPr>
              <a:t/>
            </a:r>
            <a:br>
              <a:rPr lang="ru-RU" dirty="0">
                <a:latin typeface="Times New Roman"/>
                <a:ea typeface="Times New Roman"/>
              </a:rPr>
            </a:br>
            <a:endParaRPr lang="ru-RU" dirty="0"/>
          </a:p>
        </p:txBody>
      </p:sp>
      <p:sp>
        <p:nvSpPr>
          <p:cNvPr id="6" name="Прямоугольник 5"/>
          <p:cNvSpPr/>
          <p:nvPr/>
        </p:nvSpPr>
        <p:spPr>
          <a:xfrm>
            <a:off x="937270" y="5589240"/>
            <a:ext cx="7344816" cy="923330"/>
          </a:xfrm>
          <a:prstGeom prst="rect">
            <a:avLst/>
          </a:prstGeom>
        </p:spPr>
        <p:txBody>
          <a:bodyPr wrap="square">
            <a:spAutoFit/>
          </a:bodyPr>
          <a:lstStyle/>
          <a:p>
            <a:pPr algn="just">
              <a:spcAft>
                <a:spcPts val="0"/>
              </a:spcAft>
            </a:pPr>
            <a:r>
              <a:rPr lang="ru-RU" dirty="0">
                <a:latin typeface="Times New Roman"/>
                <a:ea typeface="Times New Roman"/>
              </a:rPr>
              <a:t>ЗАДАЧА ПЕДАГОГА: помочь в выполнении конкретных поручений. </a:t>
            </a:r>
          </a:p>
          <a:p>
            <a:pPr algn="just">
              <a:spcAft>
                <a:spcPts val="0"/>
              </a:spcAft>
            </a:pPr>
            <a:r>
              <a:rPr lang="ru-RU" dirty="0">
                <a:latin typeface="Times New Roman"/>
                <a:ea typeface="Times New Roman"/>
              </a:rPr>
              <a:t>На этом этапе позиция педагога требует тонкой педагогической инструментовки.</a:t>
            </a:r>
            <a:endParaRPr lang="ru-RU" dirty="0">
              <a:effectLst/>
              <a:latin typeface="Times New Roman"/>
              <a:ea typeface="Times New Roman"/>
            </a:endParaRPr>
          </a:p>
        </p:txBody>
      </p:sp>
    </p:spTree>
    <p:extLst>
      <p:ext uri="{BB962C8B-B14F-4D97-AF65-F5344CB8AC3E}">
        <p14:creationId xmlns:p14="http://schemas.microsoft.com/office/powerpoint/2010/main" val="199023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74323972"/>
              </p:ext>
            </p:extLst>
          </p:nvPr>
        </p:nvGraphicFramePr>
        <p:xfrm>
          <a:off x="1161102" y="836712"/>
          <a:ext cx="7083306" cy="3250094"/>
        </p:xfrm>
        <a:graphic>
          <a:graphicData uri="http://schemas.openxmlformats.org/drawingml/2006/table">
            <a:tbl>
              <a:tblPr firstRow="1" firstCol="1" lastRow="1" lastCol="1" bandRow="1" bandCol="1"/>
              <a:tblGrid>
                <a:gridCol w="1739156"/>
                <a:gridCol w="2600067"/>
                <a:gridCol w="2744083"/>
              </a:tblGrid>
              <a:tr h="3250094">
                <a:tc>
                  <a:txBody>
                    <a:bodyPr/>
                    <a:lstStyle/>
                    <a:p>
                      <a:pPr algn="ctr">
                        <a:spcAft>
                          <a:spcPts val="0"/>
                        </a:spcAft>
                      </a:pPr>
                      <a:r>
                        <a:rPr lang="ru-RU" sz="1600" dirty="0">
                          <a:effectLst/>
                          <a:latin typeface="Times New Roman"/>
                          <a:ea typeface="Times New Roman"/>
                          <a:cs typeface="Times New Roman"/>
                        </a:rPr>
                        <a:t>3. Коллективная подготовка дела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развивать положительные качества ребят?</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преодолеть отрицательные?</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включить всех в активный творческий поиск?</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научить детей преодолевать трудности, не поддаваться соблазнам?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увлечение добрыми сюрпризами</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помощь товарищеским советом</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товарищеский контроль</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поощрение, доверие</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увеличение делом, поиском, романтиком, игрой</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уточнение проекта коллективного творческого дела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043608" y="4499829"/>
            <a:ext cx="7416824"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1600" b="1" dirty="0">
                <a:latin typeface="Times New Roman" pitchFamily="18" charset="0"/>
                <a:ea typeface="Times New Roman" pitchFamily="18" charset="0"/>
                <a:cs typeface="Times New Roman" pitchFamily="18" charset="0"/>
              </a:rPr>
              <a:t> </a:t>
            </a:r>
            <a:r>
              <a:rPr lang="ru-RU" sz="1600" b="1" dirty="0" smtClean="0">
                <a:latin typeface="Times New Roman" pitchFamily="18" charset="0"/>
                <a:ea typeface="Times New Roman" pitchFamily="18" charset="0"/>
                <a:cs typeface="Times New Roman" pitchFamily="18" charset="0"/>
              </a:rPr>
              <a:t>      </a:t>
            </a:r>
            <a:r>
              <a:rPr kumimoji="0" lang="ru-RU" sz="1600" b="1"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ЗАДАЧА ПЕДАГОГА: главной заботой является накопление каждым участником опыта организаторской и исполнительской работы.</a:t>
            </a:r>
            <a:endParaRPr kumimoji="0" lang="ru-RU" sz="1600" b="1"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Каждому ребенку необходимо научиться командовать и подчиняться товарищу.</a:t>
            </a:r>
            <a:endParaRPr kumimoji="0" lang="ru-RU" sz="1600" b="1"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u-RU" sz="1600" b="1" dirty="0" smtClean="0">
                <a:latin typeface="Times New Roman" pitchFamily="18" charset="0"/>
                <a:ea typeface="Times New Roman" pitchFamily="18" charset="0"/>
                <a:cs typeface="Times New Roman" pitchFamily="18" charset="0"/>
              </a:rPr>
              <a:t>       Н</a:t>
            </a:r>
            <a:r>
              <a:rPr kumimoji="0" lang="ru-RU" sz="1600" b="1"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этом этапе формируются отношения содружества, ответственной зависимости.</a:t>
            </a:r>
            <a:endParaRPr kumimoji="0" lang="ru-RU" sz="1600" b="1"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1" i="0" u="sng"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12765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60622919"/>
              </p:ext>
            </p:extLst>
          </p:nvPr>
        </p:nvGraphicFramePr>
        <p:xfrm>
          <a:off x="899593" y="635096"/>
          <a:ext cx="7128791" cy="3413760"/>
        </p:xfrm>
        <a:graphic>
          <a:graphicData uri="http://schemas.openxmlformats.org/drawingml/2006/table">
            <a:tbl>
              <a:tblPr firstRow="1" firstCol="1" lastRow="1" lastCol="1" bandRow="1" bandCol="1"/>
              <a:tblGrid>
                <a:gridCol w="1786649"/>
                <a:gridCol w="2671071"/>
                <a:gridCol w="2671071"/>
              </a:tblGrid>
              <a:tr h="2937920">
                <a:tc>
                  <a:txBody>
                    <a:bodyPr/>
                    <a:lstStyle/>
                    <a:p>
                      <a:pPr algn="ctr">
                        <a:spcAft>
                          <a:spcPts val="0"/>
                        </a:spcAft>
                      </a:pPr>
                      <a:r>
                        <a:rPr lang="ru-RU" sz="1600" dirty="0">
                          <a:effectLst/>
                          <a:latin typeface="Times New Roman"/>
                          <a:ea typeface="Times New Roman"/>
                          <a:cs typeface="Times New Roman"/>
                        </a:rPr>
                        <a:t>4. Проведение КТД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воодушевить воспитанников и помочь им сосредоточиться на главном в КТД?</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увлечь личным примером?</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добиться родственной перспективы близкого успеха?</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научить ребят выходить из затруднительного положения?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cs typeface="Times New Roman"/>
                        </a:rPr>
                        <a:t>Любые виды КТД </a:t>
                      </a:r>
                    </a:p>
                    <a:p>
                      <a:pPr algn="ctr">
                        <a:spcAft>
                          <a:spcPts val="0"/>
                        </a:spcAft>
                      </a:pPr>
                      <a:r>
                        <a:rPr lang="ru-RU" sz="1600" dirty="0">
                          <a:effectLst/>
                          <a:latin typeface="Times New Roman"/>
                          <a:ea typeface="Times New Roman"/>
                          <a:cs typeface="Times New Roman"/>
                        </a:rPr>
                        <a:t>Формы КТД:</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операции</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эстафеты</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конкурсы</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смотры</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соревнования</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диспуты и т.д.</a:t>
                      </a:r>
                    </a:p>
                    <a:p>
                      <a:pPr>
                        <a:spcAft>
                          <a:spcPts val="0"/>
                        </a:spcAft>
                      </a:pPr>
                      <a:r>
                        <a:rPr lang="ru-RU" sz="1600" dirty="0">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683568" y="4612486"/>
            <a:ext cx="777686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ЗАДАЧА ПЕДАГОГА: сосредоточить педагогическое внимание на том, как отношения содружества сказываются на успехе проводимого дела, а затем подготовиться к анализу и подведению итогов.</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140524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b="1" dirty="0" smtClean="0">
                <a:latin typeface="Times New Roman" pitchFamily="18" charset="0"/>
                <a:cs typeface="Times New Roman" pitchFamily="18" charset="0"/>
              </a:rPr>
              <a:t>8.00ч.-8.30ч. </a:t>
            </a:r>
            <a:r>
              <a:rPr lang="ru-RU" dirty="0" smtClean="0">
                <a:latin typeface="Times New Roman" pitchFamily="18" charset="0"/>
                <a:cs typeface="Times New Roman" pitchFamily="18" charset="0"/>
              </a:rPr>
              <a:t>– сбор детей</a:t>
            </a:r>
          </a:p>
          <a:p>
            <a:pPr marL="0" indent="0">
              <a:buNone/>
            </a:pPr>
            <a:r>
              <a:rPr lang="ru-RU" b="1" dirty="0" smtClean="0">
                <a:latin typeface="Times New Roman" pitchFamily="18" charset="0"/>
                <a:cs typeface="Times New Roman" pitchFamily="18" charset="0"/>
              </a:rPr>
              <a:t>8.30ч.-8.45ч. </a:t>
            </a:r>
            <a:r>
              <a:rPr lang="ru-RU" dirty="0" smtClean="0">
                <a:latin typeface="Times New Roman" pitchFamily="18" charset="0"/>
                <a:cs typeface="Times New Roman" pitchFamily="18" charset="0"/>
              </a:rPr>
              <a:t>– утренняя зарядка</a:t>
            </a:r>
          </a:p>
          <a:p>
            <a:pPr marL="0" indent="0">
              <a:buNone/>
            </a:pPr>
            <a:r>
              <a:rPr lang="ru-RU" b="1" dirty="0" smtClean="0">
                <a:latin typeface="Times New Roman" pitchFamily="18" charset="0"/>
                <a:cs typeface="Times New Roman" pitchFamily="18" charset="0"/>
              </a:rPr>
              <a:t>9.00ч.-9.30ч. </a:t>
            </a:r>
            <a:r>
              <a:rPr lang="ru-RU" dirty="0" smtClean="0">
                <a:latin typeface="Times New Roman" pitchFamily="18" charset="0"/>
                <a:cs typeface="Times New Roman" pitchFamily="18" charset="0"/>
              </a:rPr>
              <a:t>– завтрак </a:t>
            </a:r>
          </a:p>
          <a:p>
            <a:pPr marL="0" indent="0">
              <a:buNone/>
            </a:pPr>
            <a:r>
              <a:rPr lang="ru-RU" b="1" dirty="0" smtClean="0">
                <a:latin typeface="Times New Roman" pitchFamily="18" charset="0"/>
                <a:cs typeface="Times New Roman" pitchFamily="18" charset="0"/>
              </a:rPr>
              <a:t>10.00ч.-11.30ч. </a:t>
            </a:r>
            <a:r>
              <a:rPr lang="ru-RU" dirty="0" smtClean="0">
                <a:latin typeface="Times New Roman" pitchFamily="18" charset="0"/>
                <a:cs typeface="Times New Roman" pitchFamily="18" charset="0"/>
              </a:rPr>
              <a:t>– работа по плану отрядов, общественно полезный труд</a:t>
            </a:r>
          </a:p>
          <a:p>
            <a:pPr marL="0" indent="0">
              <a:buNone/>
            </a:pPr>
            <a:r>
              <a:rPr lang="ru-RU" b="1" dirty="0" smtClean="0">
                <a:latin typeface="Times New Roman" pitchFamily="18" charset="0"/>
                <a:cs typeface="Times New Roman" pitchFamily="18" charset="0"/>
              </a:rPr>
              <a:t>11.30ч.-12.00ч. </a:t>
            </a:r>
            <a:r>
              <a:rPr lang="ru-RU" dirty="0" smtClean="0">
                <a:latin typeface="Times New Roman" pitchFamily="18" charset="0"/>
                <a:cs typeface="Times New Roman" pitchFamily="18" charset="0"/>
              </a:rPr>
              <a:t>– работа кружков и секций</a:t>
            </a:r>
          </a:p>
          <a:p>
            <a:pPr marL="0" indent="0">
              <a:buNone/>
            </a:pPr>
            <a:r>
              <a:rPr lang="ru-RU" b="1" dirty="0" smtClean="0">
                <a:latin typeface="Times New Roman" pitchFamily="18" charset="0"/>
                <a:cs typeface="Times New Roman" pitchFamily="18" charset="0"/>
              </a:rPr>
              <a:t>12.30ч.-13.15ч. </a:t>
            </a:r>
            <a:r>
              <a:rPr lang="ru-RU" dirty="0" smtClean="0">
                <a:latin typeface="Times New Roman" pitchFamily="18" charset="0"/>
                <a:cs typeface="Times New Roman" pitchFamily="18" charset="0"/>
              </a:rPr>
              <a:t>– обед </a:t>
            </a:r>
          </a:p>
          <a:p>
            <a:pPr marL="0" indent="0">
              <a:buNone/>
            </a:pPr>
            <a:r>
              <a:rPr lang="ru-RU" b="1" dirty="0" smtClean="0">
                <a:latin typeface="Times New Roman" pitchFamily="18" charset="0"/>
                <a:cs typeface="Times New Roman" pitchFamily="18" charset="0"/>
              </a:rPr>
              <a:t>13.30ч.-14.30ч. </a:t>
            </a:r>
            <a:r>
              <a:rPr lang="ru-RU" dirty="0" smtClean="0">
                <a:latin typeface="Times New Roman" pitchFamily="18" charset="0"/>
                <a:cs typeface="Times New Roman" pitchFamily="18" charset="0"/>
              </a:rPr>
              <a:t>– свободное время</a:t>
            </a:r>
          </a:p>
          <a:p>
            <a:pPr marL="0" indent="0">
              <a:buNone/>
            </a:pPr>
            <a:r>
              <a:rPr lang="ru-RU" b="1" dirty="0" smtClean="0">
                <a:latin typeface="Times New Roman" pitchFamily="18" charset="0"/>
                <a:cs typeface="Times New Roman" pitchFamily="18" charset="0"/>
              </a:rPr>
              <a:t>14.30ч.</a:t>
            </a:r>
            <a:r>
              <a:rPr lang="ru-RU" dirty="0" smtClean="0">
                <a:latin typeface="Times New Roman" pitchFamily="18" charset="0"/>
                <a:cs typeface="Times New Roman" pitchFamily="18" charset="0"/>
              </a:rPr>
              <a:t> – уход домой</a:t>
            </a:r>
          </a:p>
          <a:p>
            <a:pPr marL="0" indent="0">
              <a:buNone/>
            </a:pPr>
            <a:endParaRPr lang="ru-RU" dirty="0"/>
          </a:p>
        </p:txBody>
      </p:sp>
      <p:sp>
        <p:nvSpPr>
          <p:cNvPr id="2" name="Заголовок 1"/>
          <p:cNvSpPr>
            <a:spLocks noGrp="1"/>
          </p:cNvSpPr>
          <p:nvPr>
            <p:ph type="title"/>
          </p:nvPr>
        </p:nvSpPr>
        <p:spPr/>
        <p:txBody>
          <a:bodyPr>
            <a:normAutofit/>
          </a:bodyPr>
          <a:lstStyle/>
          <a:p>
            <a:pPr algn="ctr"/>
            <a:r>
              <a:rPr lang="ru-RU" sz="4000" b="1" dirty="0" smtClean="0">
                <a:solidFill>
                  <a:schemeClr val="tx1"/>
                </a:solidFill>
                <a:latin typeface="Times New Roman" pitchFamily="18" charset="0"/>
                <a:cs typeface="Times New Roman" pitchFamily="18" charset="0"/>
              </a:rPr>
              <a:t>Режим дня в ЛОЛ</a:t>
            </a:r>
            <a:endParaRPr lang="ru-RU"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58449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21725730"/>
              </p:ext>
            </p:extLst>
          </p:nvPr>
        </p:nvGraphicFramePr>
        <p:xfrm>
          <a:off x="827584" y="620688"/>
          <a:ext cx="6984776" cy="3397232"/>
        </p:xfrm>
        <a:graphic>
          <a:graphicData uri="http://schemas.openxmlformats.org/drawingml/2006/table">
            <a:tbl>
              <a:tblPr firstRow="1" firstCol="1" lastRow="1" lastCol="1" bandRow="1" bandCol="1"/>
              <a:tblGrid>
                <a:gridCol w="1750556"/>
                <a:gridCol w="2617110"/>
                <a:gridCol w="2617110"/>
              </a:tblGrid>
              <a:tr h="3397232">
                <a:tc>
                  <a:txBody>
                    <a:bodyPr/>
                    <a:lstStyle/>
                    <a:p>
                      <a:pPr algn="ctr">
                        <a:spcAft>
                          <a:spcPts val="0"/>
                        </a:spcAft>
                      </a:pPr>
                      <a:r>
                        <a:rPr lang="ru-RU" sz="1600" dirty="0">
                          <a:effectLst/>
                          <a:latin typeface="Times New Roman"/>
                          <a:ea typeface="Times New Roman"/>
                          <a:cs typeface="Times New Roman"/>
                        </a:rPr>
                        <a:t>5. Коллективное подведение итогов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убедить ребят в необходимости дальнейшего улучшения своей окружающей жизни?</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научить анализировать и оценивать свою работу?</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как сделать, чтобы коллективный анализ стал традицией?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товарищеский разговор</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сборы огоньки</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поддержка, побуждение</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товарищеское поручение </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награда</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контроль, требование</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обсуждение, награда</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наказание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27511" y="4293096"/>
            <a:ext cx="799288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ЗАДАЧА ПЕДАГОГА: способствовать тому, чтобы ребята размышляли о причинах успехов и неудач, учились видеть влияние отношений на результативность общего дела.</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u-RU" sz="1600" b="1" i="1" dirty="0" smtClean="0">
                <a:latin typeface="Times New Roman" pitchFamily="18" charset="0"/>
                <a:ea typeface="Times New Roman" pitchFamily="18" charset="0"/>
                <a:cs typeface="Times New Roman" pitchFamily="18" charset="0"/>
              </a:rPr>
              <a:t>       П</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одведение итогов способствует выработке общественного мнения. Отношения содружества между взрослыми и детьми являются предпосылкой того, что педагогическая оценка являются для детей личностно значимой и способна оказать воздействие на формирование их оценки и самооценки.</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02300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81626502"/>
              </p:ext>
            </p:extLst>
          </p:nvPr>
        </p:nvGraphicFramePr>
        <p:xfrm>
          <a:off x="827584" y="548681"/>
          <a:ext cx="7560839" cy="3528391"/>
        </p:xfrm>
        <a:graphic>
          <a:graphicData uri="http://schemas.openxmlformats.org/drawingml/2006/table">
            <a:tbl>
              <a:tblPr firstRow="1" firstCol="1" lastRow="1" lastCol="1" bandRow="1" bandCol="1"/>
              <a:tblGrid>
                <a:gridCol w="1894931"/>
                <a:gridCol w="2832954"/>
                <a:gridCol w="2832954"/>
              </a:tblGrid>
              <a:tr h="3528391">
                <a:tc>
                  <a:txBody>
                    <a:bodyPr/>
                    <a:lstStyle/>
                    <a:p>
                      <a:pPr algn="ctr">
                        <a:spcAft>
                          <a:spcPts val="0"/>
                        </a:spcAft>
                      </a:pPr>
                      <a:r>
                        <a:rPr lang="ru-RU" sz="1600" dirty="0">
                          <a:effectLst/>
                          <a:latin typeface="Times New Roman"/>
                          <a:ea typeface="Times New Roman"/>
                          <a:cs typeface="Times New Roman"/>
                        </a:rPr>
                        <a:t>6. Важнейшее последействие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a:effectLst/>
                          <a:latin typeface="Times New Roman"/>
                          <a:ea typeface="Times New Roman"/>
                          <a:cs typeface="Times New Roman"/>
                        </a:rPr>
                        <a:t>как научить  реализовывать выводы и предложения?</a:t>
                      </a:r>
                    </a:p>
                    <a:p>
                      <a:pPr marL="342900" lvl="0" indent="-342900">
                        <a:spcAft>
                          <a:spcPts val="0"/>
                        </a:spcAft>
                        <a:buFont typeface="Symbol"/>
                        <a:buChar char=""/>
                        <a:tabLst>
                          <a:tab pos="215900" algn="l"/>
                        </a:tabLst>
                      </a:pPr>
                      <a:r>
                        <a:rPr lang="ru-RU" sz="1600">
                          <a:effectLst/>
                          <a:latin typeface="Times New Roman"/>
                          <a:ea typeface="Times New Roman"/>
                          <a:cs typeface="Times New Roman"/>
                        </a:rPr>
                        <a:t>как научить воспитанников использовать полученный опыт в жизни коллектива?</a:t>
                      </a:r>
                    </a:p>
                    <a:p>
                      <a:pPr marL="342900" lvl="0" indent="-342900">
                        <a:spcAft>
                          <a:spcPts val="0"/>
                        </a:spcAft>
                        <a:buFont typeface="Symbol"/>
                        <a:buChar char=""/>
                        <a:tabLst>
                          <a:tab pos="215900" algn="l"/>
                        </a:tabLst>
                      </a:pPr>
                      <a:r>
                        <a:rPr lang="ru-RU" sz="1600">
                          <a:effectLst/>
                          <a:latin typeface="Times New Roman"/>
                          <a:ea typeface="Times New Roman"/>
                          <a:cs typeface="Times New Roman"/>
                        </a:rPr>
                        <a:t>как научить учащихся осуществлять собственные решения?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расстановка сил, доверие</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радостная перспектива</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выполнение чередующихся поручений</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преемственность в делах</a:t>
                      </a:r>
                    </a:p>
                    <a:p>
                      <a:pPr marL="342900" lvl="0" indent="-342900">
                        <a:spcAft>
                          <a:spcPts val="0"/>
                        </a:spcAft>
                        <a:buFont typeface="Symbol"/>
                        <a:buChar char=""/>
                        <a:tabLst>
                          <a:tab pos="215900" algn="l"/>
                        </a:tabLst>
                      </a:pPr>
                      <a:r>
                        <a:rPr lang="ru-RU" sz="1600" dirty="0">
                          <a:effectLst/>
                          <a:latin typeface="Times New Roman"/>
                          <a:ea typeface="Times New Roman"/>
                          <a:cs typeface="Times New Roman"/>
                        </a:rPr>
                        <a:t>взаимопомощь</a:t>
                      </a:r>
                    </a:p>
                    <a:p>
                      <a:pPr>
                        <a:spcAft>
                          <a:spcPts val="0"/>
                        </a:spcAft>
                      </a:pPr>
                      <a:r>
                        <a:rPr lang="ru-RU" sz="1600" dirty="0">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683568" y="4653136"/>
            <a:ext cx="77048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ЗАДАЧА ПЕДАГОГА: организовать использование учениками и в учебной работе, во внеурочной жизни опыта, накопленного при планировании, подготовке, проведении и обсуждении КТД.</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54529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772816"/>
            <a:ext cx="8229600" cy="4525963"/>
          </a:xfrm>
        </p:spPr>
        <p:txBody>
          <a:bodyPr/>
          <a:lstStyle/>
          <a:p>
            <a:pPr lvl="0" algn="just">
              <a:buFont typeface="+mj-lt"/>
              <a:buAutoNum type="arabicPeriod"/>
              <a:tabLst>
                <a:tab pos="853440" algn="l"/>
              </a:tabLst>
            </a:pPr>
            <a:r>
              <a:rPr lang="ru-RU" dirty="0">
                <a:latin typeface="Times New Roman"/>
                <a:ea typeface="Times New Roman"/>
              </a:rPr>
              <a:t>Какими мы были? </a:t>
            </a:r>
          </a:p>
          <a:p>
            <a:pPr lvl="0" algn="just">
              <a:buFont typeface="+mj-lt"/>
              <a:buAutoNum type="arabicPeriod"/>
              <a:tabLst>
                <a:tab pos="853440" algn="l"/>
              </a:tabLst>
            </a:pPr>
            <a:r>
              <a:rPr lang="ru-RU" dirty="0">
                <a:latin typeface="Times New Roman"/>
                <a:ea typeface="Times New Roman"/>
              </a:rPr>
              <a:t>Что было хорошо? Что получилось?</a:t>
            </a:r>
          </a:p>
          <a:p>
            <a:pPr lvl="0" algn="just">
              <a:buFont typeface="+mj-lt"/>
              <a:buAutoNum type="arabicPeriod"/>
              <a:tabLst>
                <a:tab pos="853440" algn="l"/>
              </a:tabLst>
            </a:pPr>
            <a:r>
              <a:rPr lang="ru-RU" dirty="0">
                <a:latin typeface="Times New Roman"/>
                <a:ea typeface="Times New Roman"/>
              </a:rPr>
              <a:t>Что было плохо? Что не получилось? Почему?</a:t>
            </a:r>
          </a:p>
          <a:p>
            <a:pPr lvl="0" algn="just">
              <a:buFont typeface="+mj-lt"/>
              <a:buAutoNum type="arabicPeriod"/>
              <a:tabLst>
                <a:tab pos="853440" algn="l"/>
              </a:tabLst>
            </a:pPr>
            <a:r>
              <a:rPr lang="ru-RU" dirty="0">
                <a:latin typeface="Times New Roman"/>
                <a:ea typeface="Times New Roman"/>
              </a:rPr>
              <a:t>Что надо сделать, чтобы было лучше?</a:t>
            </a:r>
          </a:p>
          <a:p>
            <a:pPr lvl="0" algn="just">
              <a:buFont typeface="+mj-lt"/>
              <a:buAutoNum type="arabicPeriod"/>
              <a:tabLst>
                <a:tab pos="853440" algn="l"/>
              </a:tabLst>
            </a:pPr>
            <a:r>
              <a:rPr lang="ru-RU" dirty="0" smtClean="0">
                <a:latin typeface="Times New Roman"/>
                <a:ea typeface="Times New Roman"/>
              </a:rPr>
              <a:t>Как </a:t>
            </a:r>
            <a:r>
              <a:rPr lang="ru-RU" dirty="0">
                <a:latin typeface="Times New Roman"/>
                <a:ea typeface="Times New Roman"/>
              </a:rPr>
              <a:t>нам жить дальше?</a:t>
            </a:r>
          </a:p>
          <a:p>
            <a:pPr marL="0" indent="0">
              <a:buNone/>
            </a:pPr>
            <a:endParaRPr lang="ru-RU" dirty="0"/>
          </a:p>
        </p:txBody>
      </p:sp>
      <p:sp>
        <p:nvSpPr>
          <p:cNvPr id="2" name="Заголовок 1"/>
          <p:cNvSpPr>
            <a:spLocks noGrp="1"/>
          </p:cNvSpPr>
          <p:nvPr>
            <p:ph type="title"/>
          </p:nvPr>
        </p:nvSpPr>
        <p:spPr/>
        <p:txBody>
          <a:bodyPr>
            <a:normAutofit fontScale="90000"/>
          </a:bodyPr>
          <a:lstStyle/>
          <a:p>
            <a:pPr indent="444500" algn="ctr">
              <a:spcAft>
                <a:spcPts val="0"/>
              </a:spcAft>
            </a:pPr>
            <a:r>
              <a:rPr lang="ru-RU" sz="3600" b="1" dirty="0" smtClean="0">
                <a:latin typeface="Times New Roman"/>
                <a:ea typeface="Times New Roman"/>
              </a:rPr>
              <a:t/>
            </a:r>
            <a:br>
              <a:rPr lang="ru-RU" sz="3600" b="1" dirty="0" smtClean="0">
                <a:latin typeface="Times New Roman"/>
                <a:ea typeface="Times New Roman"/>
              </a:rPr>
            </a:br>
            <a:r>
              <a:rPr lang="ru-RU" sz="3600" b="1" dirty="0" smtClean="0">
                <a:solidFill>
                  <a:schemeClr val="tx1"/>
                </a:solidFill>
                <a:effectLst/>
                <a:latin typeface="Times New Roman"/>
                <a:ea typeface="Times New Roman"/>
              </a:rPr>
              <a:t>Вопросы </a:t>
            </a:r>
            <a:r>
              <a:rPr lang="ru-RU" sz="3600" b="1" dirty="0">
                <a:solidFill>
                  <a:schemeClr val="tx1"/>
                </a:solidFill>
                <a:effectLst/>
                <a:latin typeface="Times New Roman"/>
                <a:ea typeface="Times New Roman"/>
              </a:rPr>
              <a:t>для обсуждения прошедшего дела </a:t>
            </a:r>
            <a:r>
              <a:rPr lang="ru-RU" sz="3600" i="1" dirty="0">
                <a:solidFill>
                  <a:schemeClr val="tx1"/>
                </a:solidFill>
                <a:effectLst/>
                <a:latin typeface="Times New Roman"/>
                <a:ea typeface="Times New Roman"/>
              </a:rPr>
              <a:t>(по работам И.П</a:t>
            </a:r>
            <a:r>
              <a:rPr lang="ru-RU" sz="3600" i="1" dirty="0" smtClean="0">
                <a:solidFill>
                  <a:schemeClr val="tx1"/>
                </a:solidFill>
                <a:effectLst/>
                <a:latin typeface="Times New Roman"/>
                <a:ea typeface="Times New Roman"/>
              </a:rPr>
              <a:t>. Иванова</a:t>
            </a:r>
            <a:r>
              <a:rPr lang="ru-RU" sz="3600" i="1" dirty="0">
                <a:solidFill>
                  <a:schemeClr val="tx1"/>
                </a:solidFill>
                <a:effectLst/>
                <a:latin typeface="Times New Roman"/>
                <a:ea typeface="Times New Roman"/>
              </a:rPr>
              <a:t>)</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4023413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328592"/>
          </a:xfrm>
        </p:spPr>
        <p:txBody>
          <a:bodyPr>
            <a:normAutofit fontScale="40000" lnSpcReduction="20000"/>
          </a:bodyPr>
          <a:lstStyle/>
          <a:p>
            <a:pPr indent="0" algn="ctr">
              <a:spcAft>
                <a:spcPts val="0"/>
              </a:spcAft>
              <a:buNone/>
            </a:pPr>
            <a:r>
              <a:rPr lang="ru-RU" sz="4000" b="1" dirty="0">
                <a:latin typeface="Times New Roman"/>
                <a:ea typeface="Times New Roman"/>
              </a:rPr>
              <a:t>1 этап – ПОДГОТОВИТЕЛЬНАЯ РАБОТА ВЗРОСЛЫХ.</a:t>
            </a:r>
          </a:p>
          <a:p>
            <a:pPr indent="444500" algn="just">
              <a:spcAft>
                <a:spcPts val="0"/>
              </a:spcAft>
            </a:pPr>
            <a:r>
              <a:rPr lang="ru-RU" sz="4000" dirty="0">
                <a:latin typeface="Times New Roman"/>
                <a:ea typeface="Times New Roman"/>
              </a:rPr>
              <a:t>На этом этапе определяется роль КТД в жизни коллектива, выдвигаются конкретные воспитательные задачи, намечаются различные варианты дела. Придумываются форма, содержание, определяются цели и задачи КТД.</a:t>
            </a:r>
          </a:p>
          <a:p>
            <a:pPr indent="0" algn="ctr">
              <a:spcAft>
                <a:spcPts val="0"/>
              </a:spcAft>
              <a:buNone/>
            </a:pPr>
            <a:endParaRPr lang="ru-RU" sz="4000" dirty="0" smtClean="0">
              <a:latin typeface="Times New Roman"/>
              <a:ea typeface="Times New Roman"/>
            </a:endParaRPr>
          </a:p>
          <a:p>
            <a:pPr indent="0" algn="ctr">
              <a:spcAft>
                <a:spcPts val="0"/>
              </a:spcAft>
              <a:buNone/>
            </a:pPr>
            <a:r>
              <a:rPr lang="ru-RU" sz="4000" dirty="0">
                <a:latin typeface="Times New Roman"/>
                <a:ea typeface="Times New Roman"/>
              </a:rPr>
              <a:t> </a:t>
            </a:r>
            <a:r>
              <a:rPr lang="ru-RU" sz="4000" b="1" dirty="0" smtClean="0">
                <a:latin typeface="Times New Roman"/>
                <a:ea typeface="Times New Roman"/>
              </a:rPr>
              <a:t>2 </a:t>
            </a:r>
            <a:r>
              <a:rPr lang="ru-RU" sz="4000" b="1" dirty="0">
                <a:latin typeface="Times New Roman"/>
                <a:ea typeface="Times New Roman"/>
              </a:rPr>
              <a:t>этап – ПЛАНИРОВАНИЕ КТД.</a:t>
            </a:r>
          </a:p>
          <a:p>
            <a:pPr indent="444500" algn="just">
              <a:spcAft>
                <a:spcPts val="0"/>
              </a:spcAft>
            </a:pPr>
            <a:r>
              <a:rPr lang="ru-RU" sz="4000" dirty="0">
                <a:latin typeface="Times New Roman"/>
                <a:ea typeface="Times New Roman"/>
              </a:rPr>
              <a:t>Планирование КТД осуществляется в форме сбора-старта. Сначала в </a:t>
            </a:r>
            <a:r>
              <a:rPr lang="ru-RU" sz="4000" dirty="0" err="1">
                <a:latin typeface="Times New Roman"/>
                <a:ea typeface="Times New Roman"/>
              </a:rPr>
              <a:t>микрогруппах</a:t>
            </a:r>
            <a:r>
              <a:rPr lang="ru-RU" sz="4000" dirty="0">
                <a:latin typeface="Times New Roman"/>
                <a:ea typeface="Times New Roman"/>
              </a:rPr>
              <a:t>, а затем сообща решают следующие вопросы:</a:t>
            </a:r>
          </a:p>
          <a:p>
            <a:pPr lvl="0" algn="just">
              <a:buFont typeface="Symbol"/>
              <a:buChar char=""/>
              <a:tabLst>
                <a:tab pos="228600" algn="l"/>
              </a:tabLst>
            </a:pPr>
            <a:r>
              <a:rPr lang="ru-RU" sz="4000" dirty="0">
                <a:latin typeface="Times New Roman"/>
                <a:ea typeface="Times New Roman"/>
              </a:rPr>
              <a:t>Для кого проводим?</a:t>
            </a:r>
          </a:p>
          <a:p>
            <a:pPr lvl="0" algn="just">
              <a:buFont typeface="Symbol"/>
              <a:buChar char=""/>
              <a:tabLst>
                <a:tab pos="228600" algn="l"/>
              </a:tabLst>
            </a:pPr>
            <a:r>
              <a:rPr lang="ru-RU" sz="4000" dirty="0">
                <a:latin typeface="Times New Roman"/>
                <a:ea typeface="Times New Roman"/>
              </a:rPr>
              <a:t>На радость и пользу кому?</a:t>
            </a:r>
          </a:p>
          <a:p>
            <a:pPr lvl="0" algn="just">
              <a:buFont typeface="Symbol"/>
              <a:buChar char=""/>
              <a:tabLst>
                <a:tab pos="228600" algn="l"/>
              </a:tabLst>
            </a:pPr>
            <a:r>
              <a:rPr lang="ru-RU" sz="4000" dirty="0">
                <a:latin typeface="Times New Roman"/>
                <a:ea typeface="Times New Roman"/>
              </a:rPr>
              <a:t>Как лучше его провести?</a:t>
            </a:r>
          </a:p>
          <a:p>
            <a:pPr lvl="0" algn="just">
              <a:buFont typeface="Symbol"/>
              <a:buChar char=""/>
              <a:tabLst>
                <a:tab pos="228600" algn="l"/>
              </a:tabLst>
            </a:pPr>
            <a:r>
              <a:rPr lang="ru-RU" sz="4000" dirty="0">
                <a:latin typeface="Times New Roman"/>
                <a:ea typeface="Times New Roman"/>
              </a:rPr>
              <a:t>Кому участвовать – всему коллективу или отдельной </a:t>
            </a:r>
            <a:r>
              <a:rPr lang="ru-RU" sz="4000" dirty="0" err="1">
                <a:latin typeface="Times New Roman"/>
                <a:ea typeface="Times New Roman"/>
              </a:rPr>
              <a:t>микрогруппе</a:t>
            </a:r>
            <a:r>
              <a:rPr lang="ru-RU" sz="4000" dirty="0">
                <a:latin typeface="Times New Roman"/>
                <a:ea typeface="Times New Roman"/>
              </a:rPr>
              <a:t>?</a:t>
            </a:r>
          </a:p>
          <a:p>
            <a:pPr lvl="0" algn="just">
              <a:buFont typeface="Symbol"/>
              <a:buChar char=""/>
              <a:tabLst>
                <a:tab pos="228600" algn="l"/>
              </a:tabLst>
            </a:pPr>
            <a:r>
              <a:rPr lang="ru-RU" sz="4000" dirty="0">
                <a:latin typeface="Times New Roman"/>
                <a:ea typeface="Times New Roman"/>
              </a:rPr>
              <a:t>С кем вместе?</a:t>
            </a:r>
          </a:p>
          <a:p>
            <a:pPr lvl="0" algn="just">
              <a:buFont typeface="Symbol"/>
              <a:buChar char=""/>
              <a:tabLst>
                <a:tab pos="228600" algn="l"/>
              </a:tabLst>
            </a:pPr>
            <a:r>
              <a:rPr lang="ru-RU" sz="4000" dirty="0">
                <a:latin typeface="Times New Roman"/>
                <a:ea typeface="Times New Roman"/>
              </a:rPr>
              <a:t>Кто будет руководить?</a:t>
            </a:r>
          </a:p>
          <a:p>
            <a:pPr lvl="0" algn="just">
              <a:buFont typeface="Symbol"/>
              <a:buChar char=""/>
              <a:tabLst>
                <a:tab pos="228600" algn="l"/>
              </a:tabLst>
            </a:pPr>
            <a:r>
              <a:rPr lang="ru-RU" sz="4000" dirty="0">
                <a:latin typeface="Times New Roman"/>
                <a:ea typeface="Times New Roman"/>
              </a:rPr>
              <a:t>Где лучше провести это дело?</a:t>
            </a:r>
          </a:p>
          <a:p>
            <a:pPr lvl="0" algn="just">
              <a:buFont typeface="Symbol"/>
              <a:buChar char=""/>
              <a:tabLst>
                <a:tab pos="228600" algn="l"/>
              </a:tabLst>
            </a:pPr>
            <a:r>
              <a:rPr lang="ru-RU" sz="4000" dirty="0">
                <a:latin typeface="Times New Roman"/>
                <a:ea typeface="Times New Roman"/>
              </a:rPr>
              <a:t>Когда?</a:t>
            </a:r>
          </a:p>
          <a:p>
            <a:pPr indent="444500" algn="just">
              <a:spcAft>
                <a:spcPts val="0"/>
              </a:spcAft>
            </a:pPr>
            <a:r>
              <a:rPr lang="ru-RU" sz="4000" dirty="0">
                <a:latin typeface="Times New Roman"/>
                <a:ea typeface="Times New Roman"/>
              </a:rPr>
              <a:t>Ведущие общего сбора-старта ставят вспомогательные вопросы, сопоставляют разные мнения, просят их обосновать, развивают выборы Совета Дела (если есть такая необходимость).</a:t>
            </a:r>
          </a:p>
          <a:p>
            <a:pPr indent="0" algn="just">
              <a:spcAft>
                <a:spcPts val="0"/>
              </a:spcAft>
              <a:buNone/>
            </a:pPr>
            <a:r>
              <a:rPr lang="ru-RU" sz="4000" b="1" dirty="0" smtClean="0">
                <a:latin typeface="Times New Roman"/>
                <a:ea typeface="Times New Roman"/>
              </a:rPr>
              <a:t>                                     3 </a:t>
            </a:r>
            <a:r>
              <a:rPr lang="ru-RU" sz="4000" b="1" dirty="0">
                <a:latin typeface="Times New Roman"/>
                <a:ea typeface="Times New Roman"/>
              </a:rPr>
              <a:t>этап </a:t>
            </a:r>
            <a:r>
              <a:rPr lang="ru-RU" sz="4000" dirty="0">
                <a:latin typeface="Times New Roman"/>
                <a:ea typeface="Times New Roman"/>
              </a:rPr>
              <a:t>– Руководящий орган данного КТД уточняет предложения, конкретизирует решение сбора-старта. Разрабатывает ПЛАН ПОДГОТОВКИ ДЕЛА.</a:t>
            </a:r>
          </a:p>
          <a:p>
            <a:pPr marL="0" indent="0">
              <a:buNone/>
            </a:pPr>
            <a:endParaRPr lang="ru-RU" dirty="0"/>
          </a:p>
        </p:txBody>
      </p:sp>
      <p:sp>
        <p:nvSpPr>
          <p:cNvPr id="2" name="Заголовок 1"/>
          <p:cNvSpPr>
            <a:spLocks noGrp="1"/>
          </p:cNvSpPr>
          <p:nvPr>
            <p:ph type="title"/>
          </p:nvPr>
        </p:nvSpPr>
        <p:spPr/>
        <p:txBody>
          <a:bodyPr>
            <a:normAutofit fontScale="90000"/>
          </a:bodyPr>
          <a:lstStyle/>
          <a:p>
            <a:pPr indent="444500" algn="ctr">
              <a:spcAft>
                <a:spcPts val="0"/>
              </a:spcAft>
            </a:pPr>
            <a:r>
              <a:rPr lang="ru-RU" b="1" dirty="0">
                <a:solidFill>
                  <a:schemeClr val="tx1"/>
                </a:solidFill>
                <a:effectLst/>
                <a:latin typeface="Times New Roman"/>
                <a:ea typeface="Times New Roman"/>
              </a:rPr>
              <a:t>Этапы проведения КТД</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1594915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04656"/>
          </a:xfrm>
        </p:spPr>
        <p:txBody>
          <a:bodyPr>
            <a:normAutofit fontScale="62500" lnSpcReduction="20000"/>
          </a:bodyPr>
          <a:lstStyle/>
          <a:p>
            <a:pPr indent="0" algn="ctr">
              <a:spcAft>
                <a:spcPts val="0"/>
              </a:spcAft>
              <a:buNone/>
            </a:pPr>
            <a:r>
              <a:rPr lang="ru-RU" sz="2300" b="1" dirty="0">
                <a:latin typeface="Times New Roman"/>
                <a:ea typeface="Times New Roman"/>
              </a:rPr>
              <a:t>Подготовка КТД осуществляется по плану:</a:t>
            </a:r>
            <a:endParaRPr lang="ru-RU" sz="2300" dirty="0">
              <a:latin typeface="Times New Roman"/>
              <a:ea typeface="Times New Roman"/>
            </a:endParaRPr>
          </a:p>
          <a:p>
            <a:pPr lvl="0" algn="just">
              <a:buFont typeface="+mj-lt"/>
              <a:buAutoNum type="arabicPeriod"/>
              <a:tabLst>
                <a:tab pos="228600" algn="l"/>
              </a:tabLst>
            </a:pPr>
            <a:r>
              <a:rPr lang="ru-RU" sz="1900" dirty="0">
                <a:latin typeface="Times New Roman"/>
                <a:ea typeface="Times New Roman"/>
              </a:rPr>
              <a:t>Оформительская работа:</a:t>
            </a:r>
          </a:p>
          <a:p>
            <a:pPr lvl="1" algn="just">
              <a:buFont typeface="Symbol"/>
              <a:buChar char=""/>
              <a:tabLst>
                <a:tab pos="457200" algn="l"/>
              </a:tabLst>
            </a:pPr>
            <a:r>
              <a:rPr lang="ru-RU" sz="1900" dirty="0">
                <a:latin typeface="Times New Roman"/>
                <a:ea typeface="Times New Roman"/>
              </a:rPr>
              <a:t>изготовление реквизита</a:t>
            </a:r>
          </a:p>
          <a:p>
            <a:pPr lvl="1" algn="just">
              <a:buFont typeface="Symbol"/>
              <a:buChar char=""/>
              <a:tabLst>
                <a:tab pos="457200" algn="l"/>
              </a:tabLst>
            </a:pPr>
            <a:r>
              <a:rPr lang="ru-RU" sz="1900" dirty="0">
                <a:latin typeface="Times New Roman"/>
                <a:ea typeface="Times New Roman"/>
              </a:rPr>
              <a:t>объявление</a:t>
            </a:r>
          </a:p>
          <a:p>
            <a:pPr lvl="1" algn="just">
              <a:buFont typeface="Symbol"/>
              <a:buChar char=""/>
              <a:tabLst>
                <a:tab pos="457200" algn="l"/>
              </a:tabLst>
            </a:pPr>
            <a:r>
              <a:rPr lang="ru-RU" sz="1900" dirty="0">
                <a:latin typeface="Times New Roman"/>
                <a:ea typeface="Times New Roman"/>
              </a:rPr>
              <a:t>реклама (радиореклама)</a:t>
            </a:r>
          </a:p>
          <a:p>
            <a:pPr lvl="1" algn="just">
              <a:buFont typeface="Symbol"/>
              <a:buChar char=""/>
              <a:tabLst>
                <a:tab pos="457200" algn="l"/>
              </a:tabLst>
            </a:pPr>
            <a:r>
              <a:rPr lang="ru-RU" sz="1900" dirty="0">
                <a:latin typeface="Times New Roman"/>
                <a:ea typeface="Times New Roman"/>
              </a:rPr>
              <a:t>пригласительные билеты</a:t>
            </a:r>
          </a:p>
          <a:p>
            <a:pPr lvl="1" algn="just">
              <a:buFont typeface="Symbol"/>
              <a:buChar char=""/>
              <a:tabLst>
                <a:tab pos="457200" algn="l"/>
              </a:tabLst>
            </a:pPr>
            <a:r>
              <a:rPr lang="ru-RU" sz="1900" dirty="0">
                <a:latin typeface="Times New Roman"/>
                <a:ea typeface="Times New Roman"/>
              </a:rPr>
              <a:t>оформление сцены, зала и т.д.</a:t>
            </a:r>
          </a:p>
          <a:p>
            <a:pPr lvl="2" algn="just">
              <a:buFont typeface="+mj-lt"/>
              <a:buAutoNum type="arabicPeriod" startAt="2"/>
              <a:tabLst>
                <a:tab pos="228600" algn="l"/>
                <a:tab pos="698500" algn="l"/>
              </a:tabLst>
            </a:pPr>
            <a:r>
              <a:rPr lang="ru-RU" sz="1900" dirty="0">
                <a:latin typeface="Times New Roman"/>
                <a:ea typeface="Times New Roman"/>
              </a:rPr>
              <a:t>Технические вопросы:</a:t>
            </a:r>
          </a:p>
          <a:p>
            <a:pPr lvl="3" algn="just">
              <a:buFont typeface="Symbol"/>
              <a:buChar char=""/>
              <a:tabLst>
                <a:tab pos="457200" algn="l"/>
              </a:tabLst>
            </a:pPr>
            <a:r>
              <a:rPr lang="ru-RU" sz="1900" dirty="0">
                <a:latin typeface="Times New Roman"/>
                <a:ea typeface="Times New Roman"/>
              </a:rPr>
              <a:t>запись фонограмм</a:t>
            </a:r>
          </a:p>
          <a:p>
            <a:pPr lvl="3" algn="just">
              <a:buFont typeface="Symbol"/>
              <a:buChar char=""/>
              <a:tabLst>
                <a:tab pos="457200" algn="l"/>
              </a:tabLst>
            </a:pPr>
            <a:r>
              <a:rPr lang="ru-RU" sz="1900" dirty="0">
                <a:latin typeface="Times New Roman"/>
                <a:ea typeface="Times New Roman"/>
              </a:rPr>
              <a:t>аппаратура</a:t>
            </a:r>
          </a:p>
          <a:p>
            <a:pPr lvl="3" algn="just">
              <a:buFont typeface="Symbol"/>
              <a:buChar char=""/>
              <a:tabLst>
                <a:tab pos="457200" algn="l"/>
              </a:tabLst>
            </a:pPr>
            <a:r>
              <a:rPr lang="ru-RU" sz="1900" dirty="0">
                <a:latin typeface="Times New Roman"/>
                <a:ea typeface="Times New Roman"/>
              </a:rPr>
              <a:t>состояние помещения</a:t>
            </a:r>
          </a:p>
          <a:p>
            <a:pPr lvl="3" algn="just">
              <a:buFont typeface="Symbol"/>
              <a:buChar char=""/>
              <a:tabLst>
                <a:tab pos="457200" algn="l"/>
              </a:tabLst>
            </a:pPr>
            <a:r>
              <a:rPr lang="ru-RU" sz="1900" dirty="0">
                <a:latin typeface="Times New Roman"/>
                <a:ea typeface="Times New Roman"/>
              </a:rPr>
              <a:t>регистрация </a:t>
            </a:r>
          </a:p>
          <a:p>
            <a:pPr lvl="2" algn="just">
              <a:buFont typeface="+mj-lt"/>
              <a:buAutoNum type="arabicPeriod" startAt="2"/>
              <a:tabLst>
                <a:tab pos="228600" algn="l"/>
              </a:tabLst>
            </a:pPr>
            <a:r>
              <a:rPr lang="ru-RU" sz="1900" dirty="0">
                <a:latin typeface="Times New Roman"/>
                <a:ea typeface="Times New Roman"/>
              </a:rPr>
              <a:t>Организационная работа:</a:t>
            </a:r>
          </a:p>
          <a:p>
            <a:pPr lvl="0" algn="just">
              <a:buFont typeface="Symbol"/>
              <a:buChar char=""/>
              <a:tabLst>
                <a:tab pos="457200" algn="l"/>
              </a:tabLst>
            </a:pPr>
            <a:r>
              <a:rPr lang="ru-RU" sz="1900" dirty="0">
                <a:latin typeface="Times New Roman"/>
                <a:ea typeface="Times New Roman"/>
              </a:rPr>
              <a:t>приглашение гостей</a:t>
            </a:r>
          </a:p>
          <a:p>
            <a:pPr lvl="0" algn="just">
              <a:buFont typeface="Symbol"/>
              <a:buChar char=""/>
              <a:tabLst>
                <a:tab pos="457200" algn="l"/>
              </a:tabLst>
            </a:pPr>
            <a:r>
              <a:rPr lang="ru-RU" sz="1900" dirty="0">
                <a:latin typeface="Times New Roman"/>
                <a:ea typeface="Times New Roman"/>
              </a:rPr>
              <a:t>организация выставок</a:t>
            </a:r>
          </a:p>
          <a:p>
            <a:pPr indent="444500" algn="just">
              <a:spcAft>
                <a:spcPts val="0"/>
              </a:spcAft>
            </a:pPr>
            <a:r>
              <a:rPr lang="ru-RU" sz="1900" dirty="0">
                <a:latin typeface="Times New Roman"/>
                <a:ea typeface="Times New Roman"/>
              </a:rPr>
              <a:t>4 этап – ПРОВЕДЕНИЕ ДЕЛА.</a:t>
            </a:r>
          </a:p>
          <a:p>
            <a:pPr indent="444500" algn="just">
              <a:spcAft>
                <a:spcPts val="0"/>
              </a:spcAft>
            </a:pPr>
            <a:r>
              <a:rPr lang="ru-RU" sz="1900" dirty="0">
                <a:latin typeface="Times New Roman"/>
                <a:ea typeface="Times New Roman"/>
              </a:rPr>
              <a:t>5 этап – АНАЛИЗ КТД – КОЛЛЕКТИВНОЕ ПОДВЕДЕНИЕ ИТОГОВ.</a:t>
            </a:r>
          </a:p>
          <a:p>
            <a:pPr indent="444500" algn="just">
              <a:spcAft>
                <a:spcPts val="0"/>
              </a:spcAft>
            </a:pPr>
            <a:r>
              <a:rPr lang="ru-RU" sz="1900" dirty="0">
                <a:latin typeface="Times New Roman"/>
                <a:ea typeface="Times New Roman"/>
              </a:rPr>
              <a:t>На этом этапе здесь важную роль играет общий сбор участников проведенного дела: это может быть сбор, «Огонек» и т.д.</a:t>
            </a:r>
          </a:p>
          <a:p>
            <a:pPr indent="444500" algn="just">
              <a:spcAft>
                <a:spcPts val="0"/>
              </a:spcAft>
            </a:pPr>
            <a:r>
              <a:rPr lang="ru-RU" sz="1900" dirty="0">
                <a:latin typeface="Times New Roman"/>
                <a:ea typeface="Times New Roman"/>
              </a:rPr>
              <a:t>Сначала </a:t>
            </a:r>
            <a:r>
              <a:rPr lang="ru-RU" sz="1900" dirty="0" err="1">
                <a:latin typeface="Times New Roman"/>
                <a:ea typeface="Times New Roman"/>
              </a:rPr>
              <a:t>микрогруппами</a:t>
            </a:r>
            <a:r>
              <a:rPr lang="ru-RU" sz="1900" dirty="0">
                <a:latin typeface="Times New Roman"/>
                <a:ea typeface="Times New Roman"/>
              </a:rPr>
              <a:t>, а потом сообща решаются вопросы, относящиеся к положительным сторонам подготовки и проведения КТД.</a:t>
            </a:r>
          </a:p>
          <a:p>
            <a:pPr indent="444500" algn="just">
              <a:spcAft>
                <a:spcPts val="0"/>
              </a:spcAft>
            </a:pPr>
            <a:r>
              <a:rPr lang="ru-RU" sz="1900" dirty="0">
                <a:latin typeface="Times New Roman"/>
                <a:ea typeface="Times New Roman"/>
              </a:rPr>
              <a:t>Т.е. необходимо ответить на вопросы:</a:t>
            </a:r>
          </a:p>
          <a:p>
            <a:pPr lvl="0" algn="just">
              <a:buFont typeface="Symbol"/>
              <a:buChar char=""/>
              <a:tabLst>
                <a:tab pos="660400" algn="l"/>
              </a:tabLst>
            </a:pPr>
            <a:r>
              <a:rPr lang="ru-RU" sz="1900" dirty="0">
                <a:latin typeface="Times New Roman"/>
                <a:ea typeface="Times New Roman"/>
              </a:rPr>
              <a:t>Что понравилось и почему?</a:t>
            </a:r>
          </a:p>
          <a:p>
            <a:pPr lvl="0" algn="just">
              <a:buFont typeface="Symbol"/>
              <a:buChar char=""/>
              <a:tabLst>
                <a:tab pos="660400" algn="l"/>
              </a:tabLst>
            </a:pPr>
            <a:r>
              <a:rPr lang="ru-RU" sz="1900" dirty="0">
                <a:latin typeface="Times New Roman"/>
                <a:ea typeface="Times New Roman"/>
              </a:rPr>
              <a:t>Что удалось и почему?</a:t>
            </a:r>
          </a:p>
          <a:p>
            <a:pPr lvl="0" algn="just">
              <a:buFont typeface="Symbol"/>
              <a:buChar char=""/>
              <a:tabLst>
                <a:tab pos="660400" algn="l"/>
              </a:tabLst>
            </a:pPr>
            <a:r>
              <a:rPr lang="ru-RU" sz="1900" dirty="0">
                <a:latin typeface="Times New Roman"/>
                <a:ea typeface="Times New Roman"/>
              </a:rPr>
              <a:t>Что возьмем на будущее?</a:t>
            </a:r>
          </a:p>
          <a:p>
            <a:pPr lvl="0" algn="just">
              <a:buFont typeface="Symbol"/>
              <a:buChar char=""/>
              <a:tabLst>
                <a:tab pos="660400" algn="l"/>
              </a:tabLst>
            </a:pPr>
            <a:r>
              <a:rPr lang="ru-RU" sz="1900" dirty="0">
                <a:latin typeface="Times New Roman"/>
                <a:ea typeface="Times New Roman"/>
              </a:rPr>
              <a:t>Чему я научился?</a:t>
            </a:r>
          </a:p>
          <a:p>
            <a:pPr lvl="0" algn="just">
              <a:buFont typeface="Symbol"/>
              <a:buChar char=""/>
              <a:tabLst>
                <a:tab pos="660400" algn="l"/>
              </a:tabLst>
            </a:pPr>
            <a:r>
              <a:rPr lang="ru-RU" sz="1900" dirty="0">
                <a:latin typeface="Times New Roman"/>
                <a:ea typeface="Times New Roman"/>
              </a:rPr>
              <a:t>Кому скажем спасибо?</a:t>
            </a:r>
          </a:p>
          <a:p>
            <a:pPr indent="444500" algn="just">
              <a:spcAft>
                <a:spcPts val="0"/>
              </a:spcAft>
            </a:pPr>
            <a:r>
              <a:rPr lang="ru-RU" sz="1900" dirty="0">
                <a:latin typeface="Times New Roman"/>
                <a:ea typeface="Times New Roman"/>
              </a:rPr>
              <a:t>6 этап – выполняются решения последнего сбора, исправляются ошибки, учитывается положительный опыт и задумывается НОВОЕ КТД.</a:t>
            </a:r>
          </a:p>
          <a:p>
            <a:pPr marL="0" indent="0">
              <a:buNone/>
            </a:pPr>
            <a:endParaRPr lang="ru-RU" dirty="0"/>
          </a:p>
        </p:txBody>
      </p:sp>
    </p:spTree>
    <p:extLst>
      <p:ext uri="{BB962C8B-B14F-4D97-AF65-F5344CB8AC3E}">
        <p14:creationId xmlns:p14="http://schemas.microsoft.com/office/powerpoint/2010/main" val="1647146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314595"/>
          </a:xfrm>
        </p:spPr>
        <p:txBody>
          <a:bodyPr>
            <a:normAutofit fontScale="92500" lnSpcReduction="10000"/>
          </a:bodyPr>
          <a:lstStyle/>
          <a:p>
            <a:pPr indent="0" algn="just">
              <a:spcAft>
                <a:spcPts val="0"/>
              </a:spcAft>
              <a:buNone/>
            </a:pPr>
            <a:r>
              <a:rPr lang="ru-RU" b="1" dirty="0" smtClean="0">
                <a:latin typeface="Times New Roman"/>
                <a:ea typeface="Times New Roman"/>
              </a:rPr>
              <a:t>          Как </a:t>
            </a:r>
            <a:r>
              <a:rPr lang="ru-RU" b="1" dirty="0">
                <a:latin typeface="Times New Roman"/>
                <a:ea typeface="Times New Roman"/>
              </a:rPr>
              <a:t>видно из алгоритма КТД – вся коллективно организаторская деятельность включает в себя четыре «сами»:</a:t>
            </a:r>
            <a:endParaRPr lang="ru-RU" dirty="0">
              <a:latin typeface="Times New Roman"/>
              <a:ea typeface="Times New Roman"/>
            </a:endParaRPr>
          </a:p>
          <a:p>
            <a:pPr lvl="0" algn="just">
              <a:buFont typeface="Symbol"/>
              <a:buChar char=""/>
              <a:tabLst>
                <a:tab pos="228600" algn="l"/>
              </a:tabLst>
            </a:pPr>
            <a:r>
              <a:rPr lang="ru-RU" dirty="0">
                <a:latin typeface="Times New Roman"/>
                <a:ea typeface="Times New Roman"/>
              </a:rPr>
              <a:t>Сами определяем цель предстоящей деятельности</a:t>
            </a:r>
          </a:p>
          <a:p>
            <a:pPr lvl="0" algn="just">
              <a:buFont typeface="Symbol"/>
              <a:buChar char=""/>
              <a:tabLst>
                <a:tab pos="228600" algn="l"/>
              </a:tabLst>
            </a:pPr>
            <a:r>
              <a:rPr lang="ru-RU" dirty="0">
                <a:latin typeface="Times New Roman"/>
                <a:ea typeface="Times New Roman"/>
              </a:rPr>
              <a:t>Сами планируем</a:t>
            </a:r>
          </a:p>
          <a:p>
            <a:pPr lvl="0" algn="just">
              <a:buFont typeface="Symbol"/>
              <a:buChar char=""/>
              <a:tabLst>
                <a:tab pos="228600" algn="l"/>
              </a:tabLst>
            </a:pPr>
            <a:r>
              <a:rPr lang="ru-RU" dirty="0">
                <a:latin typeface="Times New Roman"/>
                <a:ea typeface="Times New Roman"/>
              </a:rPr>
              <a:t>Сами организуем</a:t>
            </a:r>
          </a:p>
          <a:p>
            <a:pPr lvl="0" algn="just">
              <a:buFont typeface="Symbol"/>
              <a:buChar char=""/>
              <a:tabLst>
                <a:tab pos="228600" algn="l"/>
              </a:tabLst>
            </a:pPr>
            <a:r>
              <a:rPr lang="ru-RU" dirty="0">
                <a:latin typeface="Times New Roman"/>
                <a:ea typeface="Times New Roman"/>
              </a:rPr>
              <a:t>Сами подводим итоги и оцениваем ее</a:t>
            </a:r>
          </a:p>
          <a:p>
            <a:pPr indent="444500" algn="just">
              <a:spcAft>
                <a:spcPts val="0"/>
              </a:spcAft>
            </a:pPr>
            <a:r>
              <a:rPr lang="ru-RU" dirty="0">
                <a:latin typeface="Times New Roman"/>
                <a:ea typeface="Times New Roman"/>
              </a:rPr>
              <a:t>За основу планирования необходимо взять </a:t>
            </a:r>
            <a:r>
              <a:rPr lang="ru-RU" i="1" dirty="0">
                <a:latin typeface="Times New Roman"/>
                <a:ea typeface="Times New Roman"/>
              </a:rPr>
              <a:t>следующие принципы:</a:t>
            </a:r>
          </a:p>
          <a:p>
            <a:pPr lvl="1" algn="just">
              <a:buFont typeface="+mj-lt"/>
              <a:buAutoNum type="arabicPeriod"/>
              <a:tabLst>
                <a:tab pos="698500" algn="l"/>
              </a:tabLst>
            </a:pPr>
            <a:r>
              <a:rPr lang="ru-RU" dirty="0">
                <a:latin typeface="Times New Roman"/>
                <a:ea typeface="Times New Roman"/>
              </a:rPr>
              <a:t>Лучше меньше, да лучше </a:t>
            </a:r>
          </a:p>
          <a:p>
            <a:pPr lvl="1" algn="just">
              <a:buFont typeface="+mj-lt"/>
              <a:buAutoNum type="arabicPeriod"/>
              <a:tabLst>
                <a:tab pos="698500" algn="l"/>
              </a:tabLst>
            </a:pPr>
            <a:r>
              <a:rPr lang="ru-RU" dirty="0">
                <a:latin typeface="Times New Roman"/>
                <a:ea typeface="Times New Roman"/>
              </a:rPr>
              <a:t>Каждое дело с пользой – иначе зачем?</a:t>
            </a:r>
          </a:p>
          <a:p>
            <a:pPr lvl="1" algn="just">
              <a:buFont typeface="+mj-lt"/>
              <a:buAutoNum type="arabicPeriod"/>
              <a:tabLst>
                <a:tab pos="698500" algn="l"/>
              </a:tabLst>
            </a:pPr>
            <a:r>
              <a:rPr lang="ru-RU" dirty="0">
                <a:latin typeface="Times New Roman"/>
                <a:ea typeface="Times New Roman"/>
              </a:rPr>
              <a:t>Каждое дело людям – иначе зачем?</a:t>
            </a:r>
          </a:p>
          <a:p>
            <a:pPr lvl="1" algn="just">
              <a:buFont typeface="+mj-lt"/>
              <a:buAutoNum type="arabicPeriod"/>
              <a:tabLst>
                <a:tab pos="698500" algn="l"/>
              </a:tabLst>
            </a:pPr>
            <a:r>
              <a:rPr lang="ru-RU" dirty="0">
                <a:latin typeface="Times New Roman"/>
                <a:ea typeface="Times New Roman"/>
              </a:rPr>
              <a:t>Каждое дело творчески – иначе зачем?</a:t>
            </a:r>
          </a:p>
          <a:p>
            <a:pPr lvl="1" algn="just">
              <a:buFont typeface="+mj-lt"/>
              <a:buAutoNum type="arabicPeriod"/>
              <a:tabLst>
                <a:tab pos="698500" algn="l"/>
              </a:tabLst>
            </a:pPr>
            <a:r>
              <a:rPr lang="ru-RU" dirty="0">
                <a:latin typeface="Times New Roman"/>
                <a:ea typeface="Times New Roman"/>
              </a:rPr>
              <a:t>Наша цель – счастье людям</a:t>
            </a:r>
          </a:p>
          <a:p>
            <a:pPr marL="0" indent="0">
              <a:buNone/>
            </a:pPr>
            <a:endParaRPr lang="ru-RU" dirty="0"/>
          </a:p>
        </p:txBody>
      </p:sp>
    </p:spTree>
    <p:extLst>
      <p:ext uri="{BB962C8B-B14F-4D97-AF65-F5344CB8AC3E}">
        <p14:creationId xmlns:p14="http://schemas.microsoft.com/office/powerpoint/2010/main" val="3847443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514350" indent="-514350" algn="just">
              <a:buAutoNum type="arabicPeriod"/>
            </a:pPr>
            <a:r>
              <a:rPr lang="ru-RU" dirty="0" smtClean="0">
                <a:latin typeface="Times New Roman" pitchFamily="18" charset="0"/>
                <a:cs typeface="Times New Roman" pitchFamily="18" charset="0"/>
              </a:rPr>
              <a:t>    Классическое КТД (социальные критерии выбора дела: польза, радость людям, сплочение коллектива и т.п.)</a:t>
            </a:r>
          </a:p>
          <a:p>
            <a:pPr marL="514350" indent="-514350" algn="just">
              <a:buAutoNum type="arabicPeriod"/>
            </a:pPr>
            <a:r>
              <a:rPr lang="ru-RU" dirty="0" smtClean="0">
                <a:latin typeface="Times New Roman" pitchFamily="18" charset="0"/>
                <a:cs typeface="Times New Roman" pitchFamily="18" charset="0"/>
              </a:rPr>
              <a:t>    Личностно-ориентированное (выбор дел, значимых для личностного развития каждого. Например, поможет ли это дело каждому из нас что-то понять в себе, изменить, развить, усовершенствовать?)</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pPr algn="ctr"/>
            <a:r>
              <a:rPr lang="ru-RU" dirty="0" smtClean="0">
                <a:effectLst/>
                <a:latin typeface="Times New Roman" pitchFamily="18" charset="0"/>
                <a:cs typeface="Times New Roman" pitchFamily="18" charset="0"/>
              </a:rPr>
              <a:t>Два типа активности школьника</a:t>
            </a:r>
            <a:endParaRPr lang="ru-RU"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0599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fontScale="77500" lnSpcReduction="20000"/>
          </a:bodyPr>
          <a:lstStyle/>
          <a:p>
            <a:pPr lvl="0" algn="just">
              <a:buFont typeface="+mj-lt"/>
              <a:buAutoNum type="arabicPeriod"/>
              <a:tabLst>
                <a:tab pos="698500" algn="l"/>
              </a:tabLst>
            </a:pPr>
            <a:r>
              <a:rPr lang="ru-RU" dirty="0" smtClean="0">
                <a:latin typeface="Times New Roman"/>
                <a:ea typeface="Times New Roman"/>
              </a:rPr>
              <a:t>Связь </a:t>
            </a:r>
            <a:r>
              <a:rPr lang="ru-RU" dirty="0">
                <a:latin typeface="Times New Roman"/>
                <a:ea typeface="Times New Roman"/>
              </a:rPr>
              <a:t>КТД с задачами и проблемами данного коллектива.</a:t>
            </a:r>
          </a:p>
          <a:p>
            <a:pPr lvl="0" algn="just">
              <a:buFont typeface="+mj-lt"/>
              <a:buAutoNum type="arabicPeriod"/>
              <a:tabLst>
                <a:tab pos="698500" algn="l"/>
              </a:tabLst>
            </a:pPr>
            <a:r>
              <a:rPr lang="ru-RU" dirty="0">
                <a:latin typeface="Times New Roman"/>
                <a:ea typeface="Times New Roman"/>
              </a:rPr>
              <a:t>КТД  должно выходить на все уровни коллектива (одинаково полезно и интересно младшим и старшим товарищам)</a:t>
            </a:r>
          </a:p>
          <a:p>
            <a:pPr lvl="0" algn="just">
              <a:buFont typeface="+mj-lt"/>
              <a:buAutoNum type="arabicPeriod"/>
              <a:tabLst>
                <a:tab pos="698500" algn="l"/>
              </a:tabLst>
            </a:pPr>
            <a:r>
              <a:rPr lang="ru-RU" dirty="0">
                <a:latin typeface="Times New Roman"/>
                <a:ea typeface="Times New Roman"/>
              </a:rPr>
              <a:t>КТД  должно предполагать творчество</a:t>
            </a:r>
          </a:p>
          <a:p>
            <a:pPr lvl="0" algn="just">
              <a:buFont typeface="+mj-lt"/>
              <a:buAutoNum type="arabicPeriod"/>
              <a:tabLst>
                <a:tab pos="698500" algn="l"/>
              </a:tabLst>
            </a:pPr>
            <a:r>
              <a:rPr lang="ru-RU" dirty="0">
                <a:latin typeface="Times New Roman"/>
                <a:ea typeface="Times New Roman"/>
              </a:rPr>
              <a:t>КТД  учитывает как учебную, так и воспитательную работу</a:t>
            </a:r>
          </a:p>
          <a:p>
            <a:pPr lvl="0" algn="just">
              <a:buFont typeface="+mj-lt"/>
              <a:buAutoNum type="arabicPeriod"/>
              <a:tabLst>
                <a:tab pos="698500" algn="l"/>
              </a:tabLst>
            </a:pPr>
            <a:r>
              <a:rPr lang="ru-RU" dirty="0">
                <a:latin typeface="Times New Roman"/>
                <a:ea typeface="Times New Roman"/>
              </a:rPr>
              <a:t>КТД  предусматривает все стадии – от подготовки до подведения итогов</a:t>
            </a:r>
          </a:p>
          <a:p>
            <a:pPr lvl="0" algn="just">
              <a:buFont typeface="+mj-lt"/>
              <a:buAutoNum type="arabicPeriod" startAt="6"/>
              <a:tabLst>
                <a:tab pos="698500" algn="l"/>
              </a:tabLst>
            </a:pPr>
            <a:r>
              <a:rPr lang="ru-RU" dirty="0">
                <a:latin typeface="Times New Roman"/>
                <a:ea typeface="Times New Roman"/>
              </a:rPr>
              <a:t>КТД должно иметь общественную направленность</a:t>
            </a:r>
          </a:p>
          <a:p>
            <a:pPr lvl="0" algn="just">
              <a:buFont typeface="+mj-lt"/>
              <a:buAutoNum type="arabicPeriod" startAt="6"/>
              <a:tabLst>
                <a:tab pos="698500" algn="l"/>
              </a:tabLst>
            </a:pPr>
            <a:r>
              <a:rPr lang="ru-RU" dirty="0">
                <a:latin typeface="Times New Roman"/>
                <a:ea typeface="Times New Roman"/>
              </a:rPr>
              <a:t>Ключевое дело должно предусматривать серию более мелких КТД, облегчая тем самым этап планирования тематического периода.</a:t>
            </a:r>
          </a:p>
          <a:p>
            <a:pPr lvl="0" algn="just">
              <a:buFont typeface="+mj-lt"/>
              <a:buAutoNum type="arabicPeriod" startAt="6"/>
              <a:tabLst>
                <a:tab pos="698500" algn="l"/>
              </a:tabLst>
            </a:pPr>
            <a:r>
              <a:rPr lang="ru-RU" dirty="0">
                <a:latin typeface="Times New Roman"/>
                <a:ea typeface="Times New Roman"/>
              </a:rPr>
              <a:t>В процессе проведения КТД должно соединять развитие всех трех сторон личности учащегося: познавательно-мировоззренческая, эмоционально-волевая и действительная.</a:t>
            </a:r>
          </a:p>
          <a:p>
            <a:pPr lvl="0" algn="just">
              <a:buFont typeface="+mj-lt"/>
              <a:buAutoNum type="arabicPeriod" startAt="6"/>
              <a:tabLst>
                <a:tab pos="698500" algn="l"/>
              </a:tabLst>
            </a:pPr>
            <a:r>
              <a:rPr lang="ru-RU" dirty="0">
                <a:latin typeface="Times New Roman"/>
                <a:ea typeface="Times New Roman"/>
              </a:rPr>
              <a:t>КТД должно способствовать созданию нового общественно-ценного опыта, обмен опытом, творческого применения ранее усвоенного опыта, объединение приобретенного и приобретаемого положительного опыта.</a:t>
            </a:r>
          </a:p>
          <a:p>
            <a:pPr marL="0" indent="0">
              <a:buNone/>
            </a:pPr>
            <a:endParaRPr lang="ru-RU" dirty="0"/>
          </a:p>
        </p:txBody>
      </p:sp>
      <p:sp>
        <p:nvSpPr>
          <p:cNvPr id="2" name="Заголовок 1"/>
          <p:cNvSpPr>
            <a:spLocks noGrp="1"/>
          </p:cNvSpPr>
          <p:nvPr>
            <p:ph type="title"/>
          </p:nvPr>
        </p:nvSpPr>
        <p:spPr/>
        <p:txBody>
          <a:bodyPr>
            <a:normAutofit fontScale="90000"/>
          </a:bodyPr>
          <a:lstStyle/>
          <a:p>
            <a:pPr algn="ctr"/>
            <a:r>
              <a:rPr lang="ru-RU" sz="3600" b="1" dirty="0">
                <a:effectLst/>
                <a:latin typeface="Times New Roman"/>
                <a:ea typeface="Times New Roman"/>
              </a:rPr>
              <a:t>Требования к ключевым КТД</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2562013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0"/>
            <a:ext cx="8229600" cy="4781128"/>
          </a:xfrm>
        </p:spPr>
        <p:txBody>
          <a:bodyPr>
            <a:normAutofit fontScale="77500" lnSpcReduction="20000"/>
          </a:bodyPr>
          <a:lstStyle/>
          <a:p>
            <a:pPr marL="0" indent="0" algn="ctr">
              <a:buNone/>
            </a:pPr>
            <a:r>
              <a:rPr lang="ru-RU" b="1" dirty="0" smtClean="0"/>
              <a:t>ОБЩЕСТВЕННО-ПОЛИТИЧЕСКИЕ КТД:</a:t>
            </a:r>
          </a:p>
          <a:p>
            <a:pPr marL="0" indent="0" algn="just">
              <a:buNone/>
            </a:pPr>
            <a:r>
              <a:rPr lang="ru-RU" i="1" dirty="0" smtClean="0">
                <a:latin typeface="Times New Roman" pitchFamily="18" charset="0"/>
                <a:ea typeface="Times New Roman"/>
                <a:cs typeface="Times New Roman" pitchFamily="18" charset="0"/>
              </a:rPr>
              <a:t>      Агитбригада</a:t>
            </a:r>
            <a:r>
              <a:rPr lang="ru-RU" i="1" dirty="0">
                <a:latin typeface="Times New Roman" pitchFamily="18" charset="0"/>
                <a:ea typeface="Times New Roman"/>
                <a:cs typeface="Times New Roman" pitchFamily="18" charset="0"/>
              </a:rPr>
              <a:t>, </a:t>
            </a:r>
            <a:r>
              <a:rPr lang="ru-RU" i="1" dirty="0" err="1">
                <a:latin typeface="Times New Roman" pitchFamily="18" charset="0"/>
                <a:ea typeface="Times New Roman"/>
                <a:cs typeface="Times New Roman" pitchFamily="18" charset="0"/>
              </a:rPr>
              <a:t>агитафиша</a:t>
            </a:r>
            <a:r>
              <a:rPr lang="ru-RU" i="1" dirty="0" smtClean="0">
                <a:latin typeface="Times New Roman" pitchFamily="18" charset="0"/>
                <a:ea typeface="Times New Roman"/>
                <a:cs typeface="Times New Roman" pitchFamily="18" charset="0"/>
              </a:rPr>
              <a:t>, </a:t>
            </a:r>
            <a:r>
              <a:rPr lang="ru-RU" i="1" dirty="0">
                <a:latin typeface="Times New Roman" pitchFamily="18" charset="0"/>
                <a:ea typeface="Times New Roman"/>
                <a:cs typeface="Times New Roman" pitchFamily="18" charset="0"/>
              </a:rPr>
              <a:t>анкета общественного мнения, аукцион идей, беседа политического обозревателя, беседа за «круглым столом», брифинг, бюро вопросов и ответов, вахта, вечер актуальных проблем, вечер поколений, вечер военной поэзии и песен, политическая викторина, встречи с лучшими людьми, встреча поколений, военизированная эстафета, военизированная полоса препятствий, газета стенная («живая», радиогазета, </a:t>
            </a:r>
            <a:r>
              <a:rPr lang="ru-RU" i="1" dirty="0" err="1" smtClean="0">
                <a:latin typeface="Times New Roman" pitchFamily="18" charset="0"/>
                <a:ea typeface="Times New Roman"/>
                <a:cs typeface="Times New Roman" pitchFamily="18" charset="0"/>
              </a:rPr>
              <a:t>киногазета</a:t>
            </a:r>
            <a:r>
              <a:rPr lang="ru-RU" i="1" dirty="0">
                <a:latin typeface="Times New Roman" pitchFamily="18" charset="0"/>
                <a:ea typeface="Times New Roman"/>
                <a:cs typeface="Times New Roman" pitchFamily="18" charset="0"/>
              </a:rPr>
              <a:t> </a:t>
            </a:r>
            <a:r>
              <a:rPr lang="ru-RU" i="1" dirty="0" smtClean="0">
                <a:latin typeface="Times New Roman" pitchFamily="18" charset="0"/>
                <a:ea typeface="Times New Roman"/>
                <a:cs typeface="Times New Roman" pitchFamily="18" charset="0"/>
              </a:rPr>
              <a:t>и т.д.</a:t>
            </a:r>
            <a:endParaRPr lang="ru-RU" i="1" dirty="0" smtClean="0">
              <a:latin typeface="Times New Roman" pitchFamily="18" charset="0"/>
              <a:cs typeface="Times New Roman" pitchFamily="18" charset="0"/>
            </a:endParaRPr>
          </a:p>
          <a:p>
            <a:pPr indent="0" algn="just">
              <a:spcAft>
                <a:spcPts val="0"/>
              </a:spcAft>
              <a:buNone/>
            </a:pPr>
            <a:r>
              <a:rPr lang="ru-RU" b="1" dirty="0" smtClean="0">
                <a:latin typeface="Times New Roman"/>
                <a:ea typeface="Times New Roman"/>
              </a:rPr>
              <a:t>            Задача воспитателя (вожатого) </a:t>
            </a:r>
            <a:r>
              <a:rPr lang="ru-RU" dirty="0">
                <a:latin typeface="Times New Roman"/>
                <a:ea typeface="Times New Roman"/>
              </a:rPr>
              <a:t>– помочь ребятам использовать те знания, которые они уже усвоили на уроках истории, обществоведения, литературы. КТД «политического» толка способствуют обогащению общественно-политического опыта, развивают гражданское отношение ко всем политическим событиям в стране и за рубежом, к прошлому и настоящему, учат плюрализму мнений и суждений.</a:t>
            </a:r>
          </a:p>
          <a:p>
            <a:pPr marL="0" indent="0">
              <a:buNone/>
            </a:pPr>
            <a:endParaRPr lang="ru-RU" dirty="0"/>
          </a:p>
        </p:txBody>
      </p:sp>
      <p:sp>
        <p:nvSpPr>
          <p:cNvPr id="2" name="Заголовок 1"/>
          <p:cNvSpPr>
            <a:spLocks noGrp="1"/>
          </p:cNvSpPr>
          <p:nvPr>
            <p:ph type="title"/>
          </p:nvPr>
        </p:nvSpPr>
        <p:spPr/>
        <p:txBody>
          <a:bodyPr>
            <a:normAutofit/>
          </a:bodyPr>
          <a:lstStyle/>
          <a:p>
            <a:pPr algn="ctr"/>
            <a:r>
              <a:rPr lang="ru-RU" sz="4000" b="1" dirty="0" smtClean="0">
                <a:solidFill>
                  <a:schemeClr val="tx1"/>
                </a:solidFill>
                <a:effectLst/>
                <a:latin typeface="Times New Roman" pitchFamily="18" charset="0"/>
                <a:cs typeface="Times New Roman" pitchFamily="18" charset="0"/>
              </a:rPr>
              <a:t>Перечень конкретных КТД</a:t>
            </a:r>
            <a:endParaRPr lang="ru-RU" sz="4000"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501195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marL="0" indent="0" algn="ctr">
              <a:buNone/>
            </a:pPr>
            <a:r>
              <a:rPr lang="ru-RU" b="1" dirty="0" smtClean="0">
                <a:latin typeface="Times New Roman" pitchFamily="18" charset="0"/>
                <a:cs typeface="Times New Roman" pitchFamily="18" charset="0"/>
              </a:rPr>
              <a:t>ТРУДОВЫЕ КТД:</a:t>
            </a:r>
          </a:p>
          <a:p>
            <a:pPr marL="0" indent="0" algn="just">
              <a:buNone/>
            </a:pPr>
            <a:r>
              <a:rPr lang="ru-RU" sz="2400" dirty="0" smtClean="0">
                <a:latin typeface="Times New Roman" pitchFamily="18" charset="0"/>
                <a:ea typeface="Times New Roman"/>
                <a:cs typeface="Times New Roman" pitchFamily="18" charset="0"/>
              </a:rPr>
              <a:t>     </a:t>
            </a:r>
            <a:r>
              <a:rPr lang="ru-RU" sz="2400" i="1" dirty="0" smtClean="0">
                <a:latin typeface="Times New Roman" pitchFamily="18" charset="0"/>
                <a:ea typeface="Times New Roman"/>
                <a:cs typeface="Times New Roman" pitchFamily="18" charset="0"/>
              </a:rPr>
              <a:t>Аукцион </a:t>
            </a:r>
            <a:r>
              <a:rPr lang="ru-RU" sz="2400" i="1" dirty="0">
                <a:latin typeface="Times New Roman" pitchFamily="18" charset="0"/>
                <a:ea typeface="Times New Roman"/>
                <a:cs typeface="Times New Roman" pitchFamily="18" charset="0"/>
              </a:rPr>
              <a:t>трудовых сюрпризов, встречи с людьми труда, благоустройство лагеря, выставки трудовых достижений, гайдаровский рейд, город веселых мастеров, грибная «охота» (ягодная, ореховая), дежурство, день трудовых подарков лагерю, дело «по секрету», день самостоятельности, зеленый патруль, защита профессии, клуб умельцев-волшебников (юных техников, изобретателей), конкурс детского мастерства, лагерное конструкторское бюро, летопись трудовой славы, мастерская по ремонту лагерного инвентаря (игрушек, кукол), операции («Зеленая аптека», «живи книга», «Родник</a:t>
            </a:r>
            <a:r>
              <a:rPr lang="ru-RU" sz="2400" i="1" dirty="0" smtClean="0">
                <a:latin typeface="Times New Roman" pitchFamily="18" charset="0"/>
                <a:ea typeface="Times New Roman"/>
                <a:cs typeface="Times New Roman" pitchFamily="18" charset="0"/>
              </a:rPr>
              <a:t>») и т.д.</a:t>
            </a:r>
            <a:endParaRPr lang="ru-RU" sz="2400" i="1" dirty="0" smtClean="0">
              <a:latin typeface="Times New Roman" pitchFamily="18" charset="0"/>
              <a:cs typeface="Times New Roman" pitchFamily="18" charset="0"/>
            </a:endParaRPr>
          </a:p>
          <a:p>
            <a:pPr indent="0" algn="ctr">
              <a:spcAft>
                <a:spcPts val="0"/>
              </a:spcAft>
              <a:buNone/>
            </a:pPr>
            <a:r>
              <a:rPr lang="ru-RU" sz="2400" b="1" dirty="0">
                <a:latin typeface="Times New Roman" pitchFamily="18" charset="0"/>
                <a:ea typeface="Times New Roman"/>
                <a:cs typeface="Times New Roman" pitchFamily="18" charset="0"/>
              </a:rPr>
              <a:t>Главное в том, что, трудясь на благо людей, школьник растет гражданином своей </a:t>
            </a:r>
            <a:r>
              <a:rPr lang="ru-RU" sz="2400" b="1" dirty="0" smtClean="0">
                <a:latin typeface="Times New Roman" pitchFamily="18" charset="0"/>
                <a:ea typeface="Times New Roman"/>
                <a:cs typeface="Times New Roman" pitchFamily="18" charset="0"/>
              </a:rPr>
              <a:t>страны!</a:t>
            </a:r>
            <a:endParaRPr lang="ru-RU" sz="2400" b="1" dirty="0">
              <a:latin typeface="Times New Roman" pitchFamily="18" charset="0"/>
              <a:ea typeface="Times New Roman"/>
              <a:cs typeface="Times New Roman" pitchFamily="18" charset="0"/>
            </a:endParaRPr>
          </a:p>
          <a:p>
            <a:pPr marL="0" indent="0">
              <a:buNone/>
            </a:pPr>
            <a:endParaRPr lang="ru-RU" dirty="0"/>
          </a:p>
        </p:txBody>
      </p:sp>
    </p:spTree>
    <p:extLst>
      <p:ext uri="{BB962C8B-B14F-4D97-AF65-F5344CB8AC3E}">
        <p14:creationId xmlns:p14="http://schemas.microsoft.com/office/powerpoint/2010/main" val="2966428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lnSpcReduction="10000"/>
          </a:bodyPr>
          <a:lstStyle/>
          <a:p>
            <a:pPr lvl="0" algn="just">
              <a:buFont typeface="+mj-lt"/>
              <a:buAutoNum type="arabicPeriod"/>
              <a:tabLst>
                <a:tab pos="228600" algn="l"/>
              </a:tabLst>
            </a:pPr>
            <a:r>
              <a:rPr lang="ru-RU" sz="3400" dirty="0" smtClean="0">
                <a:latin typeface="Times New Roman"/>
                <a:ea typeface="Times New Roman"/>
              </a:rPr>
              <a:t> </a:t>
            </a:r>
            <a:r>
              <a:rPr lang="ru-RU" sz="3400" dirty="0" smtClean="0">
                <a:latin typeface="Times New Roman"/>
                <a:ea typeface="Times New Roman"/>
              </a:rPr>
              <a:t>Физкультурно-оздоровительная </a:t>
            </a:r>
            <a:r>
              <a:rPr lang="ru-RU" sz="3400" dirty="0">
                <a:latin typeface="Times New Roman"/>
                <a:ea typeface="Times New Roman"/>
              </a:rPr>
              <a:t>работа в лагере </a:t>
            </a:r>
            <a:r>
              <a:rPr lang="ru-RU" sz="3400" dirty="0" smtClean="0">
                <a:latin typeface="Times New Roman"/>
                <a:ea typeface="Times New Roman"/>
              </a:rPr>
              <a:t>должна </a:t>
            </a:r>
            <a:r>
              <a:rPr lang="ru-RU" sz="3400" dirty="0">
                <a:latin typeface="Times New Roman"/>
                <a:ea typeface="Times New Roman"/>
              </a:rPr>
              <a:t>соответствовать возрасту детей, состоянию их здоровья, уровню физического развития и физической </a:t>
            </a:r>
            <a:r>
              <a:rPr lang="ru-RU" sz="3400" dirty="0" smtClean="0">
                <a:latin typeface="Times New Roman"/>
                <a:ea typeface="Times New Roman"/>
              </a:rPr>
              <a:t>подготовленности (</a:t>
            </a:r>
            <a:r>
              <a:rPr lang="ru-RU" sz="3400" dirty="0" err="1" smtClean="0">
                <a:latin typeface="Times New Roman"/>
                <a:ea typeface="Times New Roman"/>
              </a:rPr>
              <a:t>согл</a:t>
            </a:r>
            <a:r>
              <a:rPr lang="ru-RU" sz="3400" dirty="0" smtClean="0">
                <a:latin typeface="Times New Roman"/>
                <a:ea typeface="Times New Roman"/>
              </a:rPr>
              <a:t>. с медработниками). </a:t>
            </a:r>
            <a:endParaRPr lang="ru-RU" sz="3400" dirty="0">
              <a:latin typeface="Times New Roman"/>
              <a:ea typeface="Times New Roman"/>
            </a:endParaRPr>
          </a:p>
          <a:p>
            <a:pPr lvl="0" algn="just">
              <a:buFont typeface="+mj-lt"/>
              <a:buAutoNum type="arabicPeriod"/>
              <a:tabLst>
                <a:tab pos="228600" algn="l"/>
              </a:tabLst>
            </a:pPr>
            <a:r>
              <a:rPr lang="ru-RU" sz="3400" dirty="0" smtClean="0">
                <a:latin typeface="Times New Roman"/>
                <a:ea typeface="Times New Roman"/>
              </a:rPr>
              <a:t>Солнечные </a:t>
            </a:r>
            <a:r>
              <a:rPr lang="ru-RU" sz="3400" dirty="0">
                <a:latin typeface="Times New Roman"/>
                <a:ea typeface="Times New Roman"/>
              </a:rPr>
              <a:t>ванны назначаются детям после окончания периода адаптации и приема воздушных ванн. Их следует проводить в утренние или вечерние часы на пляже, специальных </a:t>
            </a:r>
            <a:r>
              <a:rPr lang="ru-RU" sz="3400" dirty="0" smtClean="0">
                <a:latin typeface="Times New Roman"/>
                <a:ea typeface="Times New Roman"/>
              </a:rPr>
              <a:t>площадках, </a:t>
            </a:r>
            <a:r>
              <a:rPr lang="ru-RU" sz="3400" dirty="0">
                <a:latin typeface="Times New Roman"/>
                <a:ea typeface="Times New Roman"/>
              </a:rPr>
              <a:t>защищенных от ветра, спустя час-полтора после еды. </a:t>
            </a:r>
          </a:p>
          <a:p>
            <a:pPr marL="0" indent="0">
              <a:buNone/>
            </a:pPr>
            <a:endParaRPr lang="ru-RU" dirty="0"/>
          </a:p>
        </p:txBody>
      </p:sp>
    </p:spTree>
    <p:extLst>
      <p:ext uri="{BB962C8B-B14F-4D97-AF65-F5344CB8AC3E}">
        <p14:creationId xmlns:p14="http://schemas.microsoft.com/office/powerpoint/2010/main" val="282764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92500" lnSpcReduction="20000"/>
          </a:bodyPr>
          <a:lstStyle/>
          <a:p>
            <a:pPr marL="0" indent="0" algn="just">
              <a:buNone/>
            </a:pPr>
            <a:r>
              <a:rPr lang="ru-RU" sz="2800" i="1" dirty="0" smtClean="0">
                <a:latin typeface="Times New Roman"/>
                <a:ea typeface="Times New Roman"/>
              </a:rPr>
              <a:t>    Академия </a:t>
            </a:r>
            <a:r>
              <a:rPr lang="ru-RU" sz="2800" i="1" dirty="0">
                <a:latin typeface="Times New Roman"/>
                <a:ea typeface="Times New Roman"/>
              </a:rPr>
              <a:t>«веселых наук», аукцион знаний, вечер веселых задач, встреча с интересными людьми, вечер разгаданных и неразгаданных тайн, викторина, день оружейника (колеса), декада науки и  техники, защита </a:t>
            </a:r>
            <a:r>
              <a:rPr lang="ru-RU" sz="2800" i="1" dirty="0" err="1">
                <a:latin typeface="Times New Roman"/>
                <a:ea typeface="Times New Roman"/>
              </a:rPr>
              <a:t>фантпроектов</a:t>
            </a:r>
            <a:r>
              <a:rPr lang="ru-RU" sz="2800" i="1" dirty="0">
                <a:latin typeface="Times New Roman"/>
                <a:ea typeface="Times New Roman"/>
              </a:rPr>
              <a:t> (гипотез, «безумных» идей, имен и т.п.), интеллектуальный футбол, клуб кинопутешествий (книголюбов), конкурс переводчиков, конференция зрителей (читателей), книжный бал, краеведческий поход (экспедиция), конкурсы смекалки (эрудитов), </a:t>
            </a:r>
            <a:r>
              <a:rPr lang="ru-RU" sz="2800" i="1" dirty="0" smtClean="0">
                <a:latin typeface="Times New Roman"/>
                <a:ea typeface="Times New Roman"/>
              </a:rPr>
              <a:t>КВН и т.д.</a:t>
            </a:r>
            <a:r>
              <a:rPr lang="ru-RU" sz="2400" i="1" dirty="0">
                <a:latin typeface="Times New Roman"/>
                <a:ea typeface="Times New Roman"/>
              </a:rPr>
              <a:t> </a:t>
            </a:r>
            <a:endParaRPr lang="ru-RU" sz="2400" i="1" dirty="0" smtClean="0">
              <a:latin typeface="Times New Roman"/>
              <a:ea typeface="Times New Roman"/>
            </a:endParaRPr>
          </a:p>
          <a:p>
            <a:pPr marL="0" indent="0" algn="just">
              <a:buNone/>
            </a:pPr>
            <a:r>
              <a:rPr lang="ru-RU" sz="2400" dirty="0">
                <a:latin typeface="Times New Roman"/>
                <a:ea typeface="Times New Roman"/>
              </a:rPr>
              <a:t> </a:t>
            </a:r>
            <a:r>
              <a:rPr lang="ru-RU" sz="2400" dirty="0" smtClean="0">
                <a:latin typeface="Times New Roman"/>
                <a:ea typeface="Times New Roman"/>
              </a:rPr>
              <a:t>   </a:t>
            </a:r>
            <a:r>
              <a:rPr lang="ru-RU" sz="2400" b="1" i="1" dirty="0" smtClean="0">
                <a:latin typeface="Times New Roman"/>
                <a:ea typeface="Times New Roman"/>
              </a:rPr>
              <a:t>Даже </a:t>
            </a:r>
            <a:r>
              <a:rPr lang="ru-RU" sz="2400" b="1" i="1" dirty="0">
                <a:latin typeface="Times New Roman"/>
                <a:ea typeface="Times New Roman"/>
              </a:rPr>
              <a:t>пассивное участие в познавательных делах отряда влияет на формирование мировоззрения, обогащает мир знаний, расширяет кругозор ребят, приобщает к тайнам мира, развивает гимнастику ума.</a:t>
            </a:r>
          </a:p>
          <a:p>
            <a:pPr marL="0" indent="0" algn="just">
              <a:buNone/>
            </a:pPr>
            <a:endParaRPr lang="ru-RU" sz="2800" dirty="0"/>
          </a:p>
        </p:txBody>
      </p:sp>
      <p:sp>
        <p:nvSpPr>
          <p:cNvPr id="2" name="Заголовок 1"/>
          <p:cNvSpPr>
            <a:spLocks noGrp="1"/>
          </p:cNvSpPr>
          <p:nvPr>
            <p:ph type="title"/>
          </p:nvPr>
        </p:nvSpPr>
        <p:spPr/>
        <p:txBody>
          <a:bodyPr>
            <a:noAutofit/>
          </a:bodyPr>
          <a:lstStyle/>
          <a:p>
            <a:pPr indent="444500" algn="ctr">
              <a:spcAft>
                <a:spcPts val="0"/>
              </a:spcAft>
            </a:pPr>
            <a:r>
              <a:rPr lang="ru-RU" sz="2800" b="1" dirty="0" smtClean="0">
                <a:latin typeface="Times New Roman"/>
                <a:ea typeface="Times New Roman"/>
              </a:rPr>
              <a:t/>
            </a:r>
            <a:br>
              <a:rPr lang="ru-RU" sz="2800" b="1" dirty="0" smtClean="0">
                <a:latin typeface="Times New Roman"/>
                <a:ea typeface="Times New Roman"/>
              </a:rPr>
            </a:br>
            <a:r>
              <a:rPr lang="ru-RU" sz="2800" b="1" dirty="0" smtClean="0">
                <a:solidFill>
                  <a:schemeClr val="tx1"/>
                </a:solidFill>
                <a:latin typeface="Times New Roman"/>
                <a:ea typeface="Times New Roman"/>
              </a:rPr>
              <a:t>ПОЗНАВАТЕЛЬНЫЕ </a:t>
            </a:r>
            <a:r>
              <a:rPr lang="ru-RU" sz="2800" b="1" dirty="0">
                <a:solidFill>
                  <a:schemeClr val="tx1"/>
                </a:solidFill>
                <a:latin typeface="Times New Roman"/>
                <a:ea typeface="Times New Roman"/>
              </a:rPr>
              <a:t>КТД</a:t>
            </a:r>
            <a:r>
              <a:rPr lang="ru-RU" sz="2800" dirty="0">
                <a:latin typeface="Times New Roman"/>
                <a:ea typeface="Times New Roman"/>
              </a:rPr>
              <a:t/>
            </a:r>
            <a:br>
              <a:rPr lang="ru-RU" sz="2800" dirty="0">
                <a:latin typeface="Times New Roman"/>
                <a:ea typeface="Times New Roman"/>
              </a:rPr>
            </a:br>
            <a:r>
              <a:rPr lang="ru-RU" sz="2800" dirty="0">
                <a:latin typeface="Times New Roman"/>
                <a:ea typeface="Times New Roman"/>
              </a:rPr>
              <a:t/>
            </a:r>
            <a:br>
              <a:rPr lang="ru-RU" sz="2800" dirty="0">
                <a:latin typeface="Times New Roman"/>
                <a:ea typeface="Times New Roman"/>
              </a:rPr>
            </a:br>
            <a:endParaRPr lang="ru-RU" sz="2800" dirty="0"/>
          </a:p>
        </p:txBody>
      </p:sp>
    </p:spTree>
    <p:extLst>
      <p:ext uri="{BB962C8B-B14F-4D97-AF65-F5344CB8AC3E}">
        <p14:creationId xmlns:p14="http://schemas.microsoft.com/office/powerpoint/2010/main" val="2612344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indent="0" algn="just">
              <a:spcAft>
                <a:spcPts val="0"/>
              </a:spcAft>
              <a:buNone/>
            </a:pPr>
            <a:r>
              <a:rPr lang="ru-RU" dirty="0" smtClean="0">
                <a:latin typeface="Times New Roman"/>
                <a:ea typeface="Times New Roman"/>
              </a:rPr>
              <a:t>        Природа </a:t>
            </a:r>
            <a:r>
              <a:rPr lang="ru-RU" dirty="0">
                <a:latin typeface="Times New Roman"/>
                <a:ea typeface="Times New Roman"/>
              </a:rPr>
              <a:t>– лучший учитель ребенка. Приобщение к миру природы, включение детей в экологическую заботу о живом мире природы – задача задач лета. Операции «Родник», «Муравейник», «Малая речка», «Болото», «Озеро», «Поляна» - экологические КТД. Учить ребят «видеть Землю», помочь родной природе, осознать ее значение, почувствовать красоту родного края – вот программы этой работы.</a:t>
            </a:r>
          </a:p>
          <a:p>
            <a:pPr marL="0" indent="0" algn="just">
              <a:buNone/>
            </a:pPr>
            <a:r>
              <a:rPr lang="ru-RU" i="1" dirty="0" smtClean="0">
                <a:latin typeface="Times New Roman"/>
                <a:ea typeface="Times New Roman"/>
              </a:rPr>
              <a:t>           Академия </a:t>
            </a:r>
            <a:r>
              <a:rPr lang="ru-RU" i="1" dirty="0">
                <a:latin typeface="Times New Roman"/>
                <a:ea typeface="Times New Roman"/>
              </a:rPr>
              <a:t>лесных наук, аукцион цветов (ягод, орехов), бал цветов, встреча с лесничими (егерями, охотниками, рыболовами, бывалыми людьми), выставка лесных даров (лесных диковинок, изделий из лесного материала, лесных букетов), встреча солнца (луны, зари), день леса (реки, луга, озера, </a:t>
            </a:r>
            <a:r>
              <a:rPr lang="ru-RU" i="1" dirty="0" smtClean="0">
                <a:latin typeface="Times New Roman"/>
                <a:ea typeface="Times New Roman"/>
              </a:rPr>
              <a:t>рощи) и т.п.</a:t>
            </a:r>
            <a:endParaRPr lang="ru-RU" i="1" dirty="0"/>
          </a:p>
        </p:txBody>
      </p:sp>
      <p:sp>
        <p:nvSpPr>
          <p:cNvPr id="2" name="Заголовок 1"/>
          <p:cNvSpPr>
            <a:spLocks noGrp="1"/>
          </p:cNvSpPr>
          <p:nvPr>
            <p:ph type="title"/>
          </p:nvPr>
        </p:nvSpPr>
        <p:spPr/>
        <p:txBody>
          <a:bodyPr>
            <a:normAutofit fontScale="90000"/>
          </a:bodyPr>
          <a:lstStyle/>
          <a:p>
            <a:pPr algn="ctr"/>
            <a:r>
              <a:rPr lang="ru-RU" b="1" dirty="0" smtClean="0">
                <a:latin typeface="Times New Roman"/>
                <a:ea typeface="Times New Roman"/>
              </a:rPr>
              <a:t/>
            </a:r>
            <a:br>
              <a:rPr lang="ru-RU" b="1" dirty="0" smtClean="0">
                <a:latin typeface="Times New Roman"/>
                <a:ea typeface="Times New Roman"/>
              </a:rPr>
            </a:br>
            <a:r>
              <a:rPr lang="ru-RU" b="1" dirty="0" smtClean="0">
                <a:solidFill>
                  <a:schemeClr val="tx1"/>
                </a:solidFill>
                <a:effectLst/>
                <a:latin typeface="Times New Roman"/>
                <a:ea typeface="Times New Roman"/>
              </a:rPr>
              <a:t>ЭКОЛОГИЧЕСКИЕ </a:t>
            </a:r>
            <a:r>
              <a:rPr lang="ru-RU" b="1" dirty="0">
                <a:solidFill>
                  <a:schemeClr val="tx1"/>
                </a:solidFill>
                <a:effectLst/>
                <a:latin typeface="Times New Roman"/>
                <a:ea typeface="Times New Roman"/>
              </a:rPr>
              <a:t>КТД</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25451946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indent="0" algn="just">
              <a:spcAft>
                <a:spcPts val="0"/>
              </a:spcAft>
              <a:buNone/>
            </a:pPr>
            <a:r>
              <a:rPr lang="ru-RU" b="1" dirty="0" smtClean="0">
                <a:latin typeface="Times New Roman"/>
                <a:ea typeface="Times New Roman"/>
              </a:rPr>
              <a:t>        Движение </a:t>
            </a:r>
            <a:r>
              <a:rPr lang="ru-RU" b="1" dirty="0">
                <a:latin typeface="Times New Roman"/>
                <a:ea typeface="Times New Roman"/>
              </a:rPr>
              <a:t>есть жизнь. Двигательная деятельность – главная деятельность в лагере. Она должна быть ежедневной и разнообразной.</a:t>
            </a:r>
          </a:p>
          <a:p>
            <a:pPr marL="0" indent="0" algn="just">
              <a:buNone/>
            </a:pPr>
            <a:r>
              <a:rPr lang="ru-RU" i="1" dirty="0" smtClean="0">
                <a:latin typeface="Times New Roman"/>
                <a:ea typeface="Times New Roman"/>
              </a:rPr>
              <a:t>       Веселые </a:t>
            </a:r>
            <a:r>
              <a:rPr lang="ru-RU" i="1" dirty="0">
                <a:latin typeface="Times New Roman"/>
                <a:ea typeface="Times New Roman"/>
              </a:rPr>
              <a:t>старты, веселая спартакиада, </a:t>
            </a:r>
            <a:r>
              <a:rPr lang="ru-RU" i="1" dirty="0" smtClean="0">
                <a:latin typeface="Times New Roman"/>
                <a:ea typeface="Times New Roman"/>
              </a:rPr>
              <a:t>декада </a:t>
            </a:r>
            <a:r>
              <a:rPr lang="ru-RU" i="1" dirty="0">
                <a:latin typeface="Times New Roman"/>
                <a:ea typeface="Times New Roman"/>
              </a:rPr>
              <a:t>спортивных фильмов и диафильмов, день здоровья, день бегуна (прыгуна, метателя), запуск моделей (планеров, бумажных змеек), зарядка (оздоровительная, сюжетная, тематическая, театрализованная), защита видов спорта, звездный марш-поход, игры на воде, игры спортивные (подвижные, туристические), игрища народные, игры на местности, конкурс знатоков спорта, конкурс пирамид (спортивных рисунков, плакатов, эмблем и т.п.), кросс, лагерь </a:t>
            </a:r>
            <a:r>
              <a:rPr lang="ru-RU" i="1" dirty="0" err="1">
                <a:latin typeface="Times New Roman"/>
                <a:ea typeface="Times New Roman"/>
              </a:rPr>
              <a:t>робинзонов</a:t>
            </a:r>
            <a:r>
              <a:rPr lang="ru-RU" i="1" dirty="0">
                <a:latin typeface="Times New Roman"/>
                <a:ea typeface="Times New Roman"/>
              </a:rPr>
              <a:t>, малые олимпийские игры, купание, олимпиада народных игр, ориентирование на местности, первенство коллектива по видам спорта, праздник </a:t>
            </a:r>
            <a:r>
              <a:rPr lang="ru-RU" i="1" dirty="0" err="1">
                <a:latin typeface="Times New Roman"/>
                <a:ea typeface="Times New Roman"/>
              </a:rPr>
              <a:t>Мойдодыра</a:t>
            </a:r>
            <a:r>
              <a:rPr lang="ru-RU" i="1" dirty="0">
                <a:latin typeface="Times New Roman"/>
                <a:ea typeface="Times New Roman"/>
              </a:rPr>
              <a:t>, праздники спортивные, показательные выступления спортсменов, полоса препятствий, </a:t>
            </a:r>
            <a:r>
              <a:rPr lang="ru-RU" i="1" dirty="0" smtClean="0">
                <a:latin typeface="Times New Roman"/>
                <a:ea typeface="Times New Roman"/>
              </a:rPr>
              <a:t>походы и т.д.</a:t>
            </a:r>
            <a:endParaRPr lang="ru-RU" i="1" dirty="0"/>
          </a:p>
        </p:txBody>
      </p:sp>
      <p:sp>
        <p:nvSpPr>
          <p:cNvPr id="2" name="Заголовок 1"/>
          <p:cNvSpPr>
            <a:spLocks noGrp="1"/>
          </p:cNvSpPr>
          <p:nvPr>
            <p:ph type="title"/>
          </p:nvPr>
        </p:nvSpPr>
        <p:spPr/>
        <p:txBody>
          <a:bodyPr>
            <a:normAutofit fontScale="90000"/>
          </a:bodyPr>
          <a:lstStyle/>
          <a:p>
            <a:pPr algn="ctr"/>
            <a:r>
              <a:rPr lang="ru-RU" b="1" dirty="0" smtClean="0">
                <a:latin typeface="Times New Roman"/>
                <a:ea typeface="Times New Roman"/>
              </a:rPr>
              <a:t/>
            </a:r>
            <a:br>
              <a:rPr lang="ru-RU" b="1" dirty="0" smtClean="0">
                <a:latin typeface="Times New Roman"/>
                <a:ea typeface="Times New Roman"/>
              </a:rPr>
            </a:br>
            <a:r>
              <a:rPr lang="ru-RU" b="1" dirty="0" smtClean="0">
                <a:effectLst/>
                <a:latin typeface="Times New Roman"/>
                <a:ea typeface="Times New Roman"/>
              </a:rPr>
              <a:t>СПОРТИВНЫЕ </a:t>
            </a:r>
            <a:r>
              <a:rPr lang="ru-RU" b="1" dirty="0">
                <a:effectLst/>
                <a:latin typeface="Times New Roman"/>
                <a:ea typeface="Times New Roman"/>
              </a:rPr>
              <a:t>КТД</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2001212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indent="0" algn="just">
              <a:spcAft>
                <a:spcPts val="0"/>
              </a:spcAft>
              <a:buNone/>
            </a:pPr>
            <a:r>
              <a:rPr lang="ru-RU" b="1" dirty="0" smtClean="0">
                <a:latin typeface="Times New Roman"/>
                <a:ea typeface="Times New Roman"/>
              </a:rPr>
              <a:t>     Художественные </a:t>
            </a:r>
            <a:r>
              <a:rPr lang="ru-RU" b="1" dirty="0">
                <a:latin typeface="Times New Roman"/>
                <a:ea typeface="Times New Roman"/>
              </a:rPr>
              <a:t>КТД развивают различные творческие способности ребенка, «сочинительские», актерские, режиссерские помогают познать мир изобразительного, театрального, музыкального, циркового  искусства, мир народного фольклора</a:t>
            </a:r>
            <a:r>
              <a:rPr lang="ru-RU" b="1" dirty="0" smtClean="0">
                <a:latin typeface="Times New Roman"/>
                <a:ea typeface="Times New Roman"/>
              </a:rPr>
              <a:t>.</a:t>
            </a:r>
          </a:p>
          <a:p>
            <a:pPr indent="0" algn="just">
              <a:spcAft>
                <a:spcPts val="0"/>
              </a:spcAft>
              <a:buNone/>
            </a:pPr>
            <a:endParaRPr lang="ru-RU" b="1" dirty="0">
              <a:latin typeface="Times New Roman"/>
              <a:ea typeface="Times New Roman"/>
            </a:endParaRPr>
          </a:p>
          <a:p>
            <a:pPr marL="0" indent="0" algn="just">
              <a:buNone/>
            </a:pPr>
            <a:r>
              <a:rPr lang="ru-RU" dirty="0" smtClean="0">
                <a:latin typeface="Times New Roman"/>
                <a:ea typeface="Times New Roman"/>
              </a:rPr>
              <a:t>      </a:t>
            </a:r>
            <a:r>
              <a:rPr lang="ru-RU" i="1" dirty="0" smtClean="0">
                <a:latin typeface="Times New Roman"/>
                <a:ea typeface="Times New Roman"/>
              </a:rPr>
              <a:t>Авторский </a:t>
            </a:r>
            <a:r>
              <a:rPr lang="ru-RU" i="1" dirty="0">
                <a:latin typeface="Times New Roman"/>
                <a:ea typeface="Times New Roman"/>
              </a:rPr>
              <a:t>вечер, ателье карнавальных мод (звукозаписи), ансамбль вечер поэзии (музыки, живописи, архитектуры) вечер сказок «Жили-были», выставка картин (рисунков, репродукций, плакатов букетов), выпуск рукописных сборников (альманахов), галерея картинная, декада искусств, день эстетики,  драматизация песен (сказок, загадок, басен  т.д.), кружки эстетического профиля, карнавал литературный), КВН (музыкальный), кинофестиваль</a:t>
            </a:r>
            <a:r>
              <a:rPr lang="ru-RU" i="1" dirty="0" smtClean="0">
                <a:latin typeface="Times New Roman"/>
                <a:ea typeface="Times New Roman"/>
              </a:rPr>
              <a:t>, </a:t>
            </a:r>
            <a:r>
              <a:rPr lang="ru-RU" i="1" dirty="0">
                <a:latin typeface="Times New Roman"/>
                <a:ea typeface="Times New Roman"/>
              </a:rPr>
              <a:t>конкурс поэтических жанров, конкурс юмора и сатиры, конкурс поэтов – масок (буриме, рассказа с продолжением, песни, рисунка мелового), концерт («Загадка», «Ромашка», «Молния», «Подарок», «Сюрприз»), кукольный театр, олимпиада изобразительного искусства, просмотр фильмов (телепередач, </a:t>
            </a:r>
            <a:r>
              <a:rPr lang="ru-RU" i="1" dirty="0" smtClean="0">
                <a:latin typeface="Times New Roman"/>
                <a:ea typeface="Times New Roman"/>
              </a:rPr>
              <a:t>спектаклей) и т.д.</a:t>
            </a:r>
            <a:endParaRPr lang="ru-RU" i="1" dirty="0"/>
          </a:p>
        </p:txBody>
      </p:sp>
      <p:sp>
        <p:nvSpPr>
          <p:cNvPr id="2" name="Заголовок 1"/>
          <p:cNvSpPr>
            <a:spLocks noGrp="1"/>
          </p:cNvSpPr>
          <p:nvPr>
            <p:ph type="title"/>
          </p:nvPr>
        </p:nvSpPr>
        <p:spPr/>
        <p:txBody>
          <a:bodyPr/>
          <a:lstStyle/>
          <a:p>
            <a:pPr algn="ctr"/>
            <a:r>
              <a:rPr lang="ru-RU" b="1" dirty="0" smtClean="0">
                <a:solidFill>
                  <a:schemeClr val="tx1"/>
                </a:solidFill>
                <a:effectLst/>
                <a:latin typeface="Times New Roman" pitchFamily="18" charset="0"/>
                <a:cs typeface="Times New Roman" pitchFamily="18" charset="0"/>
              </a:rPr>
              <a:t>Художественные КТД</a:t>
            </a:r>
            <a:endParaRPr lang="ru-RU"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5092759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dirty="0" smtClean="0">
                <a:latin typeface="Times New Roman"/>
                <a:ea typeface="Times New Roman"/>
              </a:rPr>
              <a:t>     Все</a:t>
            </a:r>
            <a:r>
              <a:rPr lang="ru-RU" dirty="0">
                <a:latin typeface="Times New Roman"/>
                <a:ea typeface="Times New Roman"/>
              </a:rPr>
              <a:t>, что дети делают в свое удовольствие, </a:t>
            </a:r>
            <a:r>
              <a:rPr lang="ru-RU" dirty="0" smtClean="0">
                <a:latin typeface="Times New Roman"/>
                <a:ea typeface="Times New Roman"/>
              </a:rPr>
              <a:t>добровольно</a:t>
            </a:r>
            <a:r>
              <a:rPr lang="ru-RU" dirty="0">
                <a:latin typeface="Times New Roman"/>
                <a:ea typeface="Times New Roman"/>
              </a:rPr>
              <a:t>, есть их </a:t>
            </a:r>
            <a:r>
              <a:rPr lang="ru-RU" dirty="0" smtClean="0">
                <a:latin typeface="Times New Roman"/>
                <a:ea typeface="Times New Roman"/>
              </a:rPr>
              <a:t>досуговая </a:t>
            </a:r>
            <a:r>
              <a:rPr lang="ru-RU" dirty="0">
                <a:latin typeface="Times New Roman"/>
                <a:ea typeface="Times New Roman"/>
              </a:rPr>
              <a:t>деятельность</a:t>
            </a:r>
            <a:r>
              <a:rPr lang="ru-RU" dirty="0" smtClean="0">
                <a:latin typeface="Times New Roman"/>
                <a:ea typeface="Times New Roman"/>
              </a:rPr>
              <a:t>.</a:t>
            </a:r>
          </a:p>
          <a:p>
            <a:pPr indent="0" algn="just">
              <a:spcAft>
                <a:spcPts val="0"/>
              </a:spcAft>
              <a:buNone/>
            </a:pPr>
            <a:r>
              <a:rPr lang="ru-RU" dirty="0" smtClean="0">
                <a:latin typeface="Times New Roman"/>
                <a:ea typeface="Times New Roman"/>
              </a:rPr>
              <a:t>Досуговые </a:t>
            </a:r>
            <a:r>
              <a:rPr lang="ru-RU" dirty="0">
                <a:latin typeface="Times New Roman"/>
                <a:ea typeface="Times New Roman"/>
              </a:rPr>
              <a:t>КТД несут заряд веселья, улыбки, радости, что уже делает их педагогически ценными. Досуг ребят должен быть полноправным видом деятельности, равным всем остальным.</a:t>
            </a:r>
          </a:p>
          <a:p>
            <a:pPr marL="0" indent="0" algn="just">
              <a:buNone/>
            </a:pPr>
            <a:r>
              <a:rPr lang="ru-RU" i="1" dirty="0" smtClean="0">
                <a:latin typeface="Times New Roman"/>
                <a:ea typeface="Times New Roman"/>
              </a:rPr>
              <a:t>     Аукцион </a:t>
            </a:r>
            <a:r>
              <a:rPr lang="ru-RU" i="1" dirty="0">
                <a:latin typeface="Times New Roman"/>
                <a:ea typeface="Times New Roman"/>
              </a:rPr>
              <a:t>забав, академия веселых наук, бал (новогодний, летний, ситцевый, литературный, осенний, цветов и др.), бал Терпсихоры, базар головоломок, баталия бумажных корабликов, бюро предложений по делам развлечений, вечер легенд, вечер веселых вопросов (сюрпризов, мистификаций, затейников и др.), вечер-путешествие, веселая дуэль, вечеринка, веселое </a:t>
            </a:r>
            <a:r>
              <a:rPr lang="ru-RU" i="1" dirty="0" smtClean="0">
                <a:latin typeface="Times New Roman"/>
                <a:ea typeface="Times New Roman"/>
              </a:rPr>
              <a:t>пятиборье</a:t>
            </a:r>
            <a:r>
              <a:rPr lang="ru-RU" i="1" dirty="0">
                <a:latin typeface="Times New Roman"/>
                <a:ea typeface="Times New Roman"/>
              </a:rPr>
              <a:t> </a:t>
            </a:r>
            <a:r>
              <a:rPr lang="ru-RU" i="1" dirty="0" smtClean="0">
                <a:latin typeface="Times New Roman"/>
                <a:ea typeface="Times New Roman"/>
              </a:rPr>
              <a:t>и т.д.</a:t>
            </a:r>
            <a:endParaRPr lang="ru-RU" i="1" dirty="0"/>
          </a:p>
        </p:txBody>
      </p:sp>
      <p:sp>
        <p:nvSpPr>
          <p:cNvPr id="2" name="Заголовок 1"/>
          <p:cNvSpPr>
            <a:spLocks noGrp="1"/>
          </p:cNvSpPr>
          <p:nvPr>
            <p:ph type="title"/>
          </p:nvPr>
        </p:nvSpPr>
        <p:spPr/>
        <p:txBody>
          <a:bodyPr/>
          <a:lstStyle/>
          <a:p>
            <a:pPr algn="ctr"/>
            <a:r>
              <a:rPr lang="ru-RU" b="1" dirty="0" smtClean="0">
                <a:solidFill>
                  <a:schemeClr val="tx1"/>
                </a:solidFill>
                <a:effectLst/>
                <a:latin typeface="Times New Roman" pitchFamily="18" charset="0"/>
                <a:cs typeface="Times New Roman" pitchFamily="18" charset="0"/>
              </a:rPr>
              <a:t>ДОСУГОВЫЕ КТД</a:t>
            </a:r>
            <a:endParaRPr lang="ru-RU"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498745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indent="0" algn="just">
              <a:spcAft>
                <a:spcPts val="0"/>
              </a:spcAft>
              <a:buNone/>
            </a:pPr>
            <a:r>
              <a:rPr lang="ru-RU" dirty="0" smtClean="0">
                <a:latin typeface="Times New Roman"/>
                <a:ea typeface="Times New Roman"/>
              </a:rPr>
              <a:t>     Все </a:t>
            </a:r>
            <a:r>
              <a:rPr lang="ru-RU" dirty="0">
                <a:latin typeface="Times New Roman"/>
                <a:ea typeface="Times New Roman"/>
              </a:rPr>
              <a:t>модели работы с детьми летом имеют нравственный аспект. Однако существуют просвещенческие и </a:t>
            </a:r>
            <a:r>
              <a:rPr lang="ru-RU" dirty="0" err="1">
                <a:latin typeface="Times New Roman"/>
                <a:ea typeface="Times New Roman"/>
              </a:rPr>
              <a:t>тренинговые</a:t>
            </a:r>
            <a:r>
              <a:rPr lang="ru-RU" dirty="0">
                <a:latin typeface="Times New Roman"/>
                <a:ea typeface="Times New Roman"/>
              </a:rPr>
              <a:t> формы деятельности, несущие этическую направленность.</a:t>
            </a:r>
          </a:p>
          <a:p>
            <a:pPr marL="0" indent="0" algn="just">
              <a:buNone/>
            </a:pPr>
            <a:r>
              <a:rPr lang="ru-RU" sz="2600" i="1" dirty="0" smtClean="0">
                <a:latin typeface="Times New Roman"/>
                <a:ea typeface="Times New Roman"/>
              </a:rPr>
              <a:t>         Вечер </a:t>
            </a:r>
            <a:r>
              <a:rPr lang="ru-RU" sz="2600" i="1" dirty="0">
                <a:latin typeface="Times New Roman"/>
                <a:ea typeface="Times New Roman"/>
              </a:rPr>
              <a:t>«Расскажу о хорошем человеке», вечер этикета, вечер откровения, гостевой день, гайдаровская разведка, день поступков «по секрету», день рождения коллектива, день рождения лагеря, день русского хлебосольства, день этикета (мальчиков, девочек</a:t>
            </a:r>
            <a:r>
              <a:rPr lang="ru-RU" sz="2600" i="1" dirty="0" smtClean="0">
                <a:latin typeface="Times New Roman"/>
                <a:ea typeface="Times New Roman"/>
              </a:rPr>
              <a:t>) и т.д.</a:t>
            </a:r>
            <a:endParaRPr lang="ru-RU" sz="2600" i="1" dirty="0"/>
          </a:p>
        </p:txBody>
      </p:sp>
      <p:sp>
        <p:nvSpPr>
          <p:cNvPr id="2" name="Заголовок 1"/>
          <p:cNvSpPr>
            <a:spLocks noGrp="1"/>
          </p:cNvSpPr>
          <p:nvPr>
            <p:ph type="title"/>
          </p:nvPr>
        </p:nvSpPr>
        <p:spPr/>
        <p:txBody>
          <a:bodyPr>
            <a:normAutofit fontScale="90000"/>
          </a:bodyPr>
          <a:lstStyle/>
          <a:p>
            <a:pPr algn="ctr"/>
            <a:r>
              <a:rPr lang="ru-RU" sz="3200" b="1" dirty="0">
                <a:solidFill>
                  <a:schemeClr val="tx1"/>
                </a:solidFill>
                <a:effectLst/>
                <a:latin typeface="Times New Roman"/>
                <a:ea typeface="Times New Roman"/>
              </a:rPr>
              <a:t>КТД С ЦЕЛЕНАПРАВЛЕННЫМ НРАВСТВЕННЫМ СОДЕРЖАНИЕМ</a:t>
            </a:r>
            <a:r>
              <a:rPr lang="ru-RU" sz="3200" dirty="0">
                <a:latin typeface="Times New Roman"/>
                <a:ea typeface="Times New Roman"/>
              </a:rPr>
              <a:t/>
            </a:r>
            <a:br>
              <a:rPr lang="ru-RU" sz="3200" dirty="0">
                <a:latin typeface="Times New Roman"/>
                <a:ea typeface="Times New Roman"/>
              </a:rPr>
            </a:br>
            <a:endParaRPr lang="ru-RU" sz="3200" dirty="0"/>
          </a:p>
        </p:txBody>
      </p:sp>
    </p:spTree>
    <p:extLst>
      <p:ext uri="{BB962C8B-B14F-4D97-AF65-F5344CB8AC3E}">
        <p14:creationId xmlns:p14="http://schemas.microsoft.com/office/powerpoint/2010/main" val="12709716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indent="0" algn="just">
              <a:spcAft>
                <a:spcPts val="0"/>
              </a:spcAft>
              <a:buNone/>
            </a:pPr>
            <a:r>
              <a:rPr lang="ru-RU" dirty="0" smtClean="0">
                <a:latin typeface="Times New Roman"/>
                <a:ea typeface="Times New Roman"/>
              </a:rPr>
              <a:t>Все </a:t>
            </a:r>
            <a:r>
              <a:rPr lang="ru-RU" dirty="0">
                <a:latin typeface="Times New Roman"/>
                <a:ea typeface="Times New Roman"/>
              </a:rPr>
              <a:t>дети </a:t>
            </a:r>
            <a:r>
              <a:rPr lang="ru-RU" dirty="0" smtClean="0">
                <a:latin typeface="Times New Roman"/>
                <a:ea typeface="Times New Roman"/>
              </a:rPr>
              <a:t>лагеря должны </a:t>
            </a:r>
            <a:r>
              <a:rPr lang="ru-RU" dirty="0">
                <a:latin typeface="Times New Roman"/>
                <a:ea typeface="Times New Roman"/>
              </a:rPr>
              <a:t>находиться в «самочувствии актива». </a:t>
            </a:r>
            <a:r>
              <a:rPr lang="ru-RU" dirty="0" smtClean="0">
                <a:latin typeface="Times New Roman"/>
                <a:ea typeface="Times New Roman"/>
              </a:rPr>
              <a:t>С активом работать надо: </a:t>
            </a:r>
            <a:r>
              <a:rPr lang="ru-RU" dirty="0">
                <a:latin typeface="Times New Roman"/>
                <a:ea typeface="Times New Roman"/>
              </a:rPr>
              <a:t>учить, консультировать, инструктировать, помогать осваивать сферу организаторской работы. </a:t>
            </a:r>
            <a:endParaRPr lang="ru-RU" dirty="0" smtClean="0">
              <a:latin typeface="Times New Roman"/>
              <a:ea typeface="Times New Roman"/>
            </a:endParaRPr>
          </a:p>
          <a:p>
            <a:pPr indent="0" algn="just">
              <a:spcAft>
                <a:spcPts val="0"/>
              </a:spcAft>
              <a:buNone/>
            </a:pPr>
            <a:r>
              <a:rPr lang="ru-RU" dirty="0" smtClean="0">
                <a:latin typeface="Times New Roman"/>
                <a:ea typeface="Times New Roman"/>
              </a:rPr>
              <a:t>Можно </a:t>
            </a:r>
            <a:r>
              <a:rPr lang="ru-RU" dirty="0">
                <a:latin typeface="Times New Roman"/>
                <a:ea typeface="Times New Roman"/>
              </a:rPr>
              <a:t>использовать КТД - тренинги, творческие КТД. </a:t>
            </a:r>
          </a:p>
          <a:p>
            <a:pPr indent="0" algn="just">
              <a:spcAft>
                <a:spcPts val="0"/>
              </a:spcAft>
              <a:buNone/>
            </a:pPr>
            <a:r>
              <a:rPr lang="ru-RU" dirty="0" smtClean="0">
                <a:latin typeface="Times New Roman"/>
                <a:ea typeface="Times New Roman"/>
              </a:rPr>
              <a:t>«</a:t>
            </a:r>
            <a:r>
              <a:rPr lang="ru-RU" dirty="0">
                <a:latin typeface="Times New Roman"/>
                <a:ea typeface="Times New Roman"/>
              </a:rPr>
              <a:t>А ну-ка мы», «Арена общения» (программа творческих контактов), «Времена года» (творческие задания родившимся зимой, весной, летом, осенью); «Веер делегаций» (группа ребят импровизирует в общении друг с другом, представляя делегацию страны, планеты и т.п.); «Замещение вакантных ролей», игра в «мнения», коллективное планирование, «Огонек» - анализ дня (недели, смены), </a:t>
            </a:r>
            <a:r>
              <a:rPr lang="ru-RU" dirty="0" smtClean="0">
                <a:latin typeface="Times New Roman"/>
                <a:ea typeface="Times New Roman"/>
              </a:rPr>
              <a:t>разговор </a:t>
            </a:r>
            <a:r>
              <a:rPr lang="ru-RU" dirty="0">
                <a:latin typeface="Times New Roman"/>
                <a:ea typeface="Times New Roman"/>
              </a:rPr>
              <a:t>о жизни (вольное общение), «Расскажи мне о себе», «Расскажи мне обо мне» (оценка друг друга</a:t>
            </a:r>
            <a:r>
              <a:rPr lang="ru-RU" dirty="0" smtClean="0">
                <a:latin typeface="Times New Roman"/>
                <a:ea typeface="Times New Roman"/>
              </a:rPr>
              <a:t>) и т.д.</a:t>
            </a:r>
            <a:endParaRPr lang="ru-RU" dirty="0">
              <a:latin typeface="Times New Roman"/>
              <a:ea typeface="Times New Roman"/>
            </a:endParaRPr>
          </a:p>
          <a:p>
            <a:pPr marL="0" indent="0">
              <a:buNone/>
            </a:pPr>
            <a:endParaRPr lang="ru-RU" dirty="0"/>
          </a:p>
        </p:txBody>
      </p:sp>
      <p:sp>
        <p:nvSpPr>
          <p:cNvPr id="2" name="Заголовок 1"/>
          <p:cNvSpPr>
            <a:spLocks noGrp="1"/>
          </p:cNvSpPr>
          <p:nvPr>
            <p:ph type="title"/>
          </p:nvPr>
        </p:nvSpPr>
        <p:spPr/>
        <p:txBody>
          <a:bodyPr>
            <a:normAutofit fontScale="90000"/>
          </a:bodyPr>
          <a:lstStyle/>
          <a:p>
            <a:pPr algn="ctr"/>
            <a:r>
              <a:rPr lang="ru-RU" b="1" dirty="0">
                <a:solidFill>
                  <a:schemeClr val="tx1"/>
                </a:solidFill>
                <a:effectLst/>
                <a:latin typeface="Times New Roman"/>
                <a:ea typeface="Times New Roman"/>
              </a:rPr>
              <a:t>КТД В РАБОТЕ С АКТИВОМ </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39186805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indent="444500" algn="just">
              <a:spcAft>
                <a:spcPts val="0"/>
              </a:spcAft>
            </a:pPr>
            <a:r>
              <a:rPr lang="ru-RU" dirty="0" smtClean="0">
                <a:latin typeface="Times New Roman"/>
                <a:ea typeface="Times New Roman"/>
              </a:rPr>
              <a:t>Первое </a:t>
            </a:r>
            <a:r>
              <a:rPr lang="ru-RU" dirty="0">
                <a:latin typeface="Times New Roman"/>
                <a:ea typeface="Times New Roman"/>
              </a:rPr>
              <a:t>– творческое дело должно опираться на предшествующий личный опыт ребят, на знания, умения и навыки, полученные в школе. </a:t>
            </a:r>
            <a:endParaRPr lang="ru-RU" dirty="0" smtClean="0">
              <a:latin typeface="Times New Roman"/>
              <a:ea typeface="Times New Roman"/>
            </a:endParaRPr>
          </a:p>
          <a:p>
            <a:pPr indent="444500" algn="just">
              <a:spcAft>
                <a:spcPts val="0"/>
              </a:spcAft>
            </a:pPr>
            <a:r>
              <a:rPr lang="ru-RU" dirty="0" smtClean="0">
                <a:latin typeface="Times New Roman"/>
                <a:ea typeface="Times New Roman"/>
              </a:rPr>
              <a:t>Второе </a:t>
            </a:r>
            <a:r>
              <a:rPr lang="ru-RU" dirty="0">
                <a:latin typeface="Times New Roman"/>
                <a:ea typeface="Times New Roman"/>
              </a:rPr>
              <a:t>– любая модель КТД не самоцель. Не форма ради формы. Главное в ней – участие или соучастие ребенка, его личное самовыражение и самоутверждение. Необходимо, чтобы любой ребенок был нужен, нашел себя в деле. </a:t>
            </a:r>
            <a:endParaRPr lang="ru-RU" dirty="0" smtClean="0">
              <a:latin typeface="Times New Roman"/>
              <a:ea typeface="Times New Roman"/>
            </a:endParaRPr>
          </a:p>
          <a:p>
            <a:pPr indent="444500" algn="just">
              <a:spcAft>
                <a:spcPts val="0"/>
              </a:spcAft>
            </a:pPr>
            <a:r>
              <a:rPr lang="ru-RU" dirty="0" smtClean="0">
                <a:latin typeface="Times New Roman"/>
                <a:ea typeface="Times New Roman"/>
              </a:rPr>
              <a:t>Третье </a:t>
            </a:r>
            <a:r>
              <a:rPr lang="ru-RU" dirty="0">
                <a:latin typeface="Times New Roman"/>
                <a:ea typeface="Times New Roman"/>
              </a:rPr>
              <a:t>– необходимо соблюдать последовательность действий по отбору, подготовке, планированию, проведению и оценке совместного дела. </a:t>
            </a:r>
            <a:endParaRPr lang="ru-RU" dirty="0" smtClean="0">
              <a:latin typeface="Times New Roman"/>
              <a:ea typeface="Times New Roman"/>
            </a:endParaRPr>
          </a:p>
          <a:p>
            <a:pPr indent="0" algn="just">
              <a:spcAft>
                <a:spcPts val="0"/>
              </a:spcAft>
              <a:buNone/>
            </a:pPr>
            <a:r>
              <a:rPr lang="ru-RU" dirty="0">
                <a:latin typeface="Times New Roman"/>
                <a:ea typeface="Times New Roman"/>
              </a:rPr>
              <a:t> </a:t>
            </a:r>
            <a:r>
              <a:rPr lang="ru-RU" i="1" dirty="0" smtClean="0">
                <a:latin typeface="Times New Roman"/>
                <a:ea typeface="Times New Roman"/>
              </a:rPr>
              <a:t>    Любой </a:t>
            </a:r>
            <a:r>
              <a:rPr lang="ru-RU" i="1" dirty="0">
                <a:latin typeface="Times New Roman"/>
                <a:ea typeface="Times New Roman"/>
              </a:rPr>
              <a:t>«этап» КТД есть творчество ребенка, которое необходимо заметить. Если один сшил костюм, другой сделал своими руками атрибутику в своей роли, то успех следует поделить на всех. Это их коллективный успех.</a:t>
            </a:r>
          </a:p>
          <a:p>
            <a:pPr marL="0" indent="0">
              <a:buNone/>
            </a:pPr>
            <a:endParaRPr lang="ru-RU" dirty="0"/>
          </a:p>
        </p:txBody>
      </p:sp>
      <p:sp>
        <p:nvSpPr>
          <p:cNvPr id="2" name="Заголовок 1"/>
          <p:cNvSpPr>
            <a:spLocks noGrp="1"/>
          </p:cNvSpPr>
          <p:nvPr>
            <p:ph type="title"/>
          </p:nvPr>
        </p:nvSpPr>
        <p:spPr/>
        <p:txBody>
          <a:bodyPr>
            <a:normAutofit/>
          </a:bodyPr>
          <a:lstStyle/>
          <a:p>
            <a:pPr algn="ctr"/>
            <a:r>
              <a:rPr lang="ru-RU" sz="2800" b="1" dirty="0" smtClean="0">
                <a:solidFill>
                  <a:prstClr val="black"/>
                </a:solidFill>
                <a:effectLst/>
                <a:latin typeface="Times New Roman"/>
                <a:ea typeface="Times New Roman"/>
                <a:cs typeface="+mn-cs"/>
              </a:rPr>
              <a:t>Условия </a:t>
            </a:r>
            <a:r>
              <a:rPr lang="ru-RU" sz="2800" b="1" dirty="0">
                <a:solidFill>
                  <a:prstClr val="black"/>
                </a:solidFill>
                <a:effectLst/>
                <a:latin typeface="Times New Roman"/>
                <a:ea typeface="Times New Roman"/>
                <a:cs typeface="+mn-cs"/>
              </a:rPr>
              <a:t>успешного использования КТД летом</a:t>
            </a:r>
            <a:endParaRPr lang="ru-RU" sz="2800" b="1" dirty="0">
              <a:effectLst/>
            </a:endParaRPr>
          </a:p>
        </p:txBody>
      </p:sp>
    </p:spTree>
    <p:extLst>
      <p:ext uri="{BB962C8B-B14F-4D97-AF65-F5344CB8AC3E}">
        <p14:creationId xmlns:p14="http://schemas.microsoft.com/office/powerpoint/2010/main" val="24043068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0"/>
            <a:ext cx="8229600" cy="4781128"/>
          </a:xfrm>
        </p:spPr>
        <p:txBody>
          <a:bodyPr>
            <a:normAutofit fontScale="85000" lnSpcReduction="20000"/>
          </a:bodyPr>
          <a:lstStyle/>
          <a:p>
            <a:pPr indent="0" algn="ctr">
              <a:spcAft>
                <a:spcPts val="0"/>
              </a:spcAft>
              <a:buNone/>
            </a:pPr>
            <a:r>
              <a:rPr lang="ru-RU" b="1" dirty="0">
                <a:latin typeface="Times New Roman"/>
                <a:ea typeface="Times New Roman"/>
              </a:rPr>
              <a:t>Учет индивидуально-типологических, психолого-педагогических, социальных и возрастных особенностей детей при организации работы с детьми.</a:t>
            </a:r>
            <a:endParaRPr lang="ru-RU" dirty="0">
              <a:latin typeface="Times New Roman"/>
              <a:ea typeface="Times New Roman"/>
            </a:endParaRPr>
          </a:p>
          <a:p>
            <a:pPr indent="0" algn="ctr">
              <a:spcAft>
                <a:spcPts val="0"/>
              </a:spcAft>
              <a:buNone/>
            </a:pPr>
            <a:r>
              <a:rPr lang="ru-RU" dirty="0">
                <a:latin typeface="Times New Roman"/>
                <a:ea typeface="Times New Roman"/>
              </a:rPr>
              <a:t>Существует восемь типов характеров:</a:t>
            </a:r>
          </a:p>
          <a:p>
            <a:pPr lvl="0" algn="just">
              <a:buFont typeface="Times New Roman"/>
              <a:buChar char="•"/>
            </a:pPr>
            <a:r>
              <a:rPr lang="ru-RU" dirty="0">
                <a:latin typeface="Times New Roman"/>
                <a:ea typeface="Times New Roman"/>
              </a:rPr>
              <a:t>Нервный</a:t>
            </a:r>
          </a:p>
          <a:p>
            <a:pPr lvl="0" algn="just">
              <a:buFont typeface="Times New Roman"/>
              <a:buChar char="•"/>
            </a:pPr>
            <a:r>
              <a:rPr lang="ru-RU" dirty="0">
                <a:latin typeface="Times New Roman"/>
                <a:ea typeface="Times New Roman"/>
              </a:rPr>
              <a:t>Сентиментальный</a:t>
            </a:r>
          </a:p>
          <a:p>
            <a:pPr lvl="0" algn="just">
              <a:buFont typeface="Times New Roman"/>
              <a:buChar char="•"/>
            </a:pPr>
            <a:r>
              <a:rPr lang="ru-RU" dirty="0">
                <a:latin typeface="Times New Roman"/>
                <a:ea typeface="Times New Roman"/>
              </a:rPr>
              <a:t>Очень деятельный, бурный</a:t>
            </a:r>
          </a:p>
          <a:p>
            <a:pPr lvl="0" algn="just">
              <a:buFont typeface="Times New Roman"/>
              <a:buChar char="•"/>
            </a:pPr>
            <a:r>
              <a:rPr lang="ru-RU" dirty="0">
                <a:latin typeface="Times New Roman"/>
                <a:ea typeface="Times New Roman"/>
              </a:rPr>
              <a:t>Страстный</a:t>
            </a:r>
          </a:p>
          <a:p>
            <a:pPr lvl="0" algn="just">
              <a:buFont typeface="Times New Roman"/>
              <a:buChar char="•"/>
            </a:pPr>
            <a:r>
              <a:rPr lang="ru-RU" dirty="0">
                <a:latin typeface="Times New Roman"/>
                <a:ea typeface="Times New Roman"/>
              </a:rPr>
              <a:t>Флегматик</a:t>
            </a:r>
          </a:p>
          <a:p>
            <a:pPr lvl="0" algn="just">
              <a:buFont typeface="Times New Roman"/>
              <a:buChar char="•"/>
            </a:pPr>
            <a:r>
              <a:rPr lang="ru-RU" dirty="0">
                <a:latin typeface="Times New Roman"/>
                <a:ea typeface="Times New Roman"/>
              </a:rPr>
              <a:t>Аморфный или беспечный</a:t>
            </a:r>
          </a:p>
          <a:p>
            <a:pPr lvl="0" algn="just">
              <a:buFont typeface="Times New Roman"/>
              <a:buChar char="•"/>
            </a:pPr>
            <a:r>
              <a:rPr lang="ru-RU" dirty="0">
                <a:latin typeface="Times New Roman"/>
                <a:ea typeface="Times New Roman"/>
              </a:rPr>
              <a:t>Апатичный</a:t>
            </a:r>
          </a:p>
          <a:p>
            <a:pPr indent="0" algn="just">
              <a:spcAft>
                <a:spcPts val="0"/>
              </a:spcAft>
              <a:buNone/>
            </a:pPr>
            <a:r>
              <a:rPr lang="ru-RU" dirty="0">
                <a:latin typeface="Times New Roman"/>
                <a:ea typeface="Times New Roman"/>
              </a:rPr>
              <a:t> </a:t>
            </a:r>
            <a:r>
              <a:rPr lang="ru-RU" dirty="0" smtClean="0">
                <a:latin typeface="Times New Roman"/>
                <a:ea typeface="Times New Roman"/>
              </a:rPr>
              <a:t>Разумеется </a:t>
            </a:r>
            <a:r>
              <a:rPr lang="ru-RU" dirty="0">
                <a:latin typeface="Times New Roman"/>
                <a:ea typeface="Times New Roman"/>
              </a:rPr>
              <a:t>«чистые» типы, редко встречаются в действительности, но ориентируясь на них, нам легче будет определить, что представляют собой «смешанные» типы, с которыми мы встречаемся в повседневной жизни.</a:t>
            </a:r>
          </a:p>
          <a:p>
            <a:pPr marL="0" indent="0">
              <a:buNone/>
            </a:pPr>
            <a:endParaRPr lang="ru-RU" dirty="0"/>
          </a:p>
        </p:txBody>
      </p:sp>
      <p:sp>
        <p:nvSpPr>
          <p:cNvPr id="2" name="Заголовок 1"/>
          <p:cNvSpPr>
            <a:spLocks noGrp="1"/>
          </p:cNvSpPr>
          <p:nvPr>
            <p:ph type="title"/>
          </p:nvPr>
        </p:nvSpPr>
        <p:spPr/>
        <p:txBody>
          <a:bodyPr>
            <a:noAutofit/>
          </a:bodyPr>
          <a:lstStyle/>
          <a:p>
            <a:pPr algn="ctr"/>
            <a:r>
              <a:rPr lang="ru-RU" sz="3600" b="1" dirty="0">
                <a:solidFill>
                  <a:schemeClr val="tx1"/>
                </a:solidFill>
                <a:effectLst/>
                <a:latin typeface="Times New Roman"/>
                <a:ea typeface="Times New Roman"/>
              </a:rPr>
              <a:t>Психолого-педагогические основы деятельности </a:t>
            </a:r>
            <a:r>
              <a:rPr lang="ru-RU" sz="3600" b="1" dirty="0" smtClean="0">
                <a:solidFill>
                  <a:schemeClr val="tx1"/>
                </a:solidFill>
                <a:effectLst/>
                <a:latin typeface="Times New Roman"/>
                <a:ea typeface="Times New Roman"/>
              </a:rPr>
              <a:t>воспитателя (вожатого)</a:t>
            </a:r>
            <a:endParaRPr lang="ru-RU" sz="3600" dirty="0">
              <a:solidFill>
                <a:schemeClr val="tx1"/>
              </a:solidFill>
              <a:effectLst/>
            </a:endParaRPr>
          </a:p>
        </p:txBody>
      </p:sp>
    </p:spTree>
    <p:extLst>
      <p:ext uri="{BB962C8B-B14F-4D97-AF65-F5344CB8AC3E}">
        <p14:creationId xmlns:p14="http://schemas.microsoft.com/office/powerpoint/2010/main" val="16233441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b="1" dirty="0" smtClean="0">
                <a:latin typeface="Times New Roman" pitchFamily="18" charset="0"/>
                <a:cs typeface="Times New Roman" pitchFamily="18" charset="0"/>
              </a:rPr>
              <a:t>Периоды возрастного развития:</a:t>
            </a:r>
          </a:p>
          <a:p>
            <a:r>
              <a:rPr lang="ru-RU" dirty="0" smtClean="0">
                <a:latin typeface="Times New Roman" pitchFamily="18" charset="0"/>
                <a:cs typeface="Times New Roman" pitchFamily="18" charset="0"/>
              </a:rPr>
              <a:t>Дошкольное детство (5-8 лет);</a:t>
            </a:r>
          </a:p>
          <a:p>
            <a:pPr marL="0" indent="0">
              <a:buNone/>
            </a:pPr>
            <a:r>
              <a:rPr lang="ru-RU" sz="2400" dirty="0" smtClean="0">
                <a:latin typeface="Times New Roman" pitchFamily="18" charset="0"/>
                <a:cs typeface="Times New Roman" pitchFamily="18" charset="0"/>
              </a:rPr>
              <a:t>ВВД – Сюжетно-ролевая игра</a:t>
            </a:r>
          </a:p>
          <a:p>
            <a:r>
              <a:rPr lang="ru-RU" dirty="0" smtClean="0">
                <a:latin typeface="Times New Roman" pitchFamily="18" charset="0"/>
                <a:cs typeface="Times New Roman" pitchFamily="18" charset="0"/>
              </a:rPr>
              <a:t>Младший школьный возраст (9-11 лет);</a:t>
            </a:r>
          </a:p>
          <a:p>
            <a:pPr marL="0" indent="0">
              <a:buNone/>
            </a:pPr>
            <a:r>
              <a:rPr lang="ru-RU" sz="2400" dirty="0" smtClean="0">
                <a:latin typeface="Times New Roman" pitchFamily="18" charset="0"/>
                <a:cs typeface="Times New Roman" pitchFamily="18" charset="0"/>
              </a:rPr>
              <a:t>ВВД – Учебная деятельность</a:t>
            </a:r>
          </a:p>
          <a:p>
            <a:r>
              <a:rPr lang="ru-RU" dirty="0" smtClean="0">
                <a:latin typeface="Times New Roman" pitchFamily="18" charset="0"/>
                <a:cs typeface="Times New Roman" pitchFamily="18" charset="0"/>
              </a:rPr>
              <a:t>Отрочество (10-11 лет, 13-14 лет);</a:t>
            </a:r>
          </a:p>
          <a:p>
            <a:pPr marL="0" indent="0">
              <a:buNone/>
            </a:pPr>
            <a:r>
              <a:rPr lang="ru-RU" sz="2400" dirty="0" smtClean="0">
                <a:latin typeface="Times New Roman" pitchFamily="18" charset="0"/>
                <a:cs typeface="Times New Roman" pitchFamily="18" charset="0"/>
              </a:rPr>
              <a:t>ВВД – Профессионально-личностное общение</a:t>
            </a:r>
          </a:p>
          <a:p>
            <a:r>
              <a:rPr lang="ru-RU" dirty="0" smtClean="0">
                <a:latin typeface="Times New Roman" pitchFamily="18" charset="0"/>
                <a:cs typeface="Times New Roman" pitchFamily="18" charset="0"/>
              </a:rPr>
              <a:t>Старший школьный возраст</a:t>
            </a:r>
          </a:p>
          <a:p>
            <a:pPr marL="0" indent="0">
              <a:buNone/>
            </a:pPr>
            <a:r>
              <a:rPr lang="ru-RU" dirty="0" smtClean="0">
                <a:latin typeface="Times New Roman" pitchFamily="18" charset="0"/>
                <a:cs typeface="Times New Roman" pitchFamily="18" charset="0"/>
              </a:rPr>
              <a:t>   (14-15 лет, 16-17 лет).</a:t>
            </a:r>
          </a:p>
        </p:txBody>
      </p:sp>
      <p:sp>
        <p:nvSpPr>
          <p:cNvPr id="2" name="Заголовок 1"/>
          <p:cNvSpPr>
            <a:spLocks noGrp="1"/>
          </p:cNvSpPr>
          <p:nvPr>
            <p:ph type="title"/>
          </p:nvPr>
        </p:nvSpPr>
        <p:spPr/>
        <p:txBody>
          <a:bodyPr>
            <a:normAutofit/>
          </a:bodyPr>
          <a:lstStyle/>
          <a:p>
            <a:pPr algn="ctr"/>
            <a:r>
              <a:rPr lang="ru-RU" sz="4000" b="1" dirty="0" smtClean="0">
                <a:solidFill>
                  <a:schemeClr val="tx1"/>
                </a:solidFill>
                <a:effectLst/>
                <a:latin typeface="Times New Roman" pitchFamily="18" charset="0"/>
                <a:cs typeface="Times New Roman" pitchFamily="18" charset="0"/>
              </a:rPr>
              <a:t>Возрастные особенности детей</a:t>
            </a:r>
            <a:endParaRPr lang="ru-RU" sz="4000"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134690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10000"/>
          </a:bodyPr>
          <a:lstStyle/>
          <a:p>
            <a:pPr lvl="0" algn="just">
              <a:buFont typeface="+mj-lt"/>
              <a:buAutoNum type="arabicPeriod"/>
              <a:tabLst>
                <a:tab pos="228600" algn="l"/>
              </a:tabLst>
            </a:pPr>
            <a:r>
              <a:rPr lang="ru-RU" dirty="0" smtClean="0">
                <a:latin typeface="Times New Roman"/>
                <a:ea typeface="Times New Roman"/>
              </a:rPr>
              <a:t>     Водные  </a:t>
            </a:r>
            <a:r>
              <a:rPr lang="ru-RU" dirty="0">
                <a:latin typeface="Times New Roman"/>
                <a:ea typeface="Times New Roman"/>
              </a:rPr>
              <a:t>процедуры обязательно следует начинать с первых дней пребывания в лагере с обтирания влажным полотенцем после утренней </a:t>
            </a:r>
            <a:r>
              <a:rPr lang="ru-RU" dirty="0" smtClean="0">
                <a:latin typeface="Times New Roman"/>
                <a:ea typeface="Times New Roman"/>
              </a:rPr>
              <a:t>гимнастики.</a:t>
            </a:r>
            <a:endParaRPr lang="ru-RU" dirty="0" smtClean="0">
              <a:latin typeface="Times New Roman"/>
              <a:ea typeface="Times New Roman"/>
            </a:endParaRPr>
          </a:p>
          <a:p>
            <a:pPr lvl="0" algn="just">
              <a:buFont typeface="+mj-lt"/>
              <a:buAutoNum type="arabicPeriod"/>
              <a:tabLst>
                <a:tab pos="228600" algn="l"/>
              </a:tabLst>
            </a:pPr>
            <a:r>
              <a:rPr lang="ru-RU" dirty="0">
                <a:latin typeface="Times New Roman"/>
                <a:ea typeface="Times New Roman"/>
              </a:rPr>
              <a:t> Туристские походы, экскурсии организуются в соответствии с планом работы лагеря и проводятся с разрешения начальника и врача лагеря. </a:t>
            </a:r>
            <a:endParaRPr lang="ru-RU" dirty="0" smtClean="0">
              <a:latin typeface="Times New Roman"/>
              <a:ea typeface="Times New Roman"/>
            </a:endParaRPr>
          </a:p>
          <a:p>
            <a:pPr lvl="0" algn="just">
              <a:buFont typeface="+mj-lt"/>
              <a:buAutoNum type="arabicPeriod"/>
              <a:tabLst>
                <a:tab pos="228600" algn="l"/>
              </a:tabLst>
            </a:pPr>
            <a:r>
              <a:rPr lang="ru-RU" dirty="0" smtClean="0">
                <a:latin typeface="Times New Roman"/>
                <a:ea typeface="Times New Roman"/>
              </a:rPr>
              <a:t>Начальник </a:t>
            </a:r>
            <a:r>
              <a:rPr lang="ru-RU" dirty="0">
                <a:latin typeface="Times New Roman"/>
                <a:ea typeface="Times New Roman"/>
              </a:rPr>
              <a:t>лагеря издает приказ, в котором указывается список детей, направляемых в поход, время отправления, маршрут и время возвращения группы. В походном отряде на каждые 15 детей должен быть руководитель, назначенный приказом директора лагеря. Он несет ответственность за жизнь и здоровье детей, за правильную подготовку и проведение похода. </a:t>
            </a:r>
            <a:endParaRPr lang="ru-RU" dirty="0"/>
          </a:p>
        </p:txBody>
      </p:sp>
    </p:spTree>
    <p:extLst>
      <p:ext uri="{BB962C8B-B14F-4D97-AF65-F5344CB8AC3E}">
        <p14:creationId xmlns:p14="http://schemas.microsoft.com/office/powerpoint/2010/main" val="41708812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indent="0" algn="just">
              <a:spcAft>
                <a:spcPts val="0"/>
              </a:spcAft>
              <a:buNone/>
            </a:pPr>
            <a:r>
              <a:rPr lang="ru-RU" b="1" dirty="0" smtClean="0">
                <a:latin typeface="Times New Roman"/>
                <a:ea typeface="Times New Roman"/>
              </a:rPr>
              <a:t>        Организационный </a:t>
            </a:r>
            <a:r>
              <a:rPr lang="ru-RU" b="1" dirty="0">
                <a:latin typeface="Times New Roman"/>
                <a:ea typeface="Times New Roman"/>
              </a:rPr>
              <a:t>период лагерной смены</a:t>
            </a:r>
            <a:r>
              <a:rPr lang="ru-RU" dirty="0">
                <a:latin typeface="Times New Roman"/>
                <a:ea typeface="Times New Roman"/>
              </a:rPr>
              <a:t> охватывает 3-5 </a:t>
            </a:r>
            <a:r>
              <a:rPr lang="ru-RU" dirty="0" smtClean="0">
                <a:latin typeface="Times New Roman"/>
                <a:ea typeface="Times New Roman"/>
              </a:rPr>
              <a:t>дней, по отношению к этому промежутку времени говорят: как </a:t>
            </a:r>
            <a:r>
              <a:rPr lang="ru-RU" dirty="0">
                <a:latin typeface="Times New Roman"/>
                <a:ea typeface="Times New Roman"/>
              </a:rPr>
              <a:t>пройдет </a:t>
            </a:r>
            <a:r>
              <a:rPr lang="ru-RU" dirty="0" err="1">
                <a:latin typeface="Times New Roman"/>
                <a:ea typeface="Times New Roman"/>
              </a:rPr>
              <a:t>оргпериод</a:t>
            </a:r>
            <a:r>
              <a:rPr lang="ru-RU" dirty="0">
                <a:latin typeface="Times New Roman"/>
                <a:ea typeface="Times New Roman"/>
              </a:rPr>
              <a:t>, так пройдет вся смена. Характерной особенностью этого периода является то, что дети не знакомы друг с другом, и, следовательно, </a:t>
            </a:r>
            <a:r>
              <a:rPr lang="ru-RU" dirty="0" err="1">
                <a:latin typeface="Times New Roman"/>
                <a:ea typeface="Times New Roman"/>
              </a:rPr>
              <a:t>неорганизованны</a:t>
            </a:r>
            <a:r>
              <a:rPr lang="ru-RU" dirty="0">
                <a:latin typeface="Times New Roman"/>
                <a:ea typeface="Times New Roman"/>
              </a:rPr>
              <a:t>. </a:t>
            </a:r>
          </a:p>
          <a:p>
            <a:pPr indent="0" algn="just">
              <a:spcAft>
                <a:spcPts val="0"/>
              </a:spcAft>
              <a:buNone/>
            </a:pPr>
            <a:r>
              <a:rPr lang="ru-RU" b="1" dirty="0" smtClean="0">
                <a:latin typeface="Times New Roman"/>
                <a:ea typeface="Times New Roman"/>
              </a:rPr>
              <a:t>        </a:t>
            </a:r>
            <a:r>
              <a:rPr lang="ru-RU" b="1" dirty="0" err="1" smtClean="0">
                <a:latin typeface="Times New Roman"/>
                <a:ea typeface="Times New Roman"/>
              </a:rPr>
              <a:t>Оргпериод</a:t>
            </a:r>
            <a:r>
              <a:rPr lang="ru-RU" b="1" dirty="0" smtClean="0">
                <a:latin typeface="Times New Roman"/>
                <a:ea typeface="Times New Roman"/>
              </a:rPr>
              <a:t> </a:t>
            </a:r>
            <a:r>
              <a:rPr lang="ru-RU" b="1" dirty="0">
                <a:latin typeface="Times New Roman"/>
                <a:ea typeface="Times New Roman"/>
              </a:rPr>
              <a:t>– время адаптации как детей, так и взрослых (вожатых и воспитателей). </a:t>
            </a:r>
            <a:endParaRPr lang="ru-RU" b="1" dirty="0" smtClean="0">
              <a:latin typeface="Times New Roman"/>
              <a:ea typeface="Times New Roman"/>
            </a:endParaRPr>
          </a:p>
          <a:p>
            <a:pPr indent="0" algn="just">
              <a:spcAft>
                <a:spcPts val="0"/>
              </a:spcAft>
              <a:buNone/>
            </a:pPr>
            <a:r>
              <a:rPr lang="ru-RU" dirty="0">
                <a:latin typeface="Times New Roman"/>
                <a:ea typeface="Times New Roman"/>
              </a:rPr>
              <a:t> </a:t>
            </a:r>
            <a:r>
              <a:rPr lang="ru-RU" dirty="0" smtClean="0">
                <a:latin typeface="Times New Roman"/>
                <a:ea typeface="Times New Roman"/>
              </a:rPr>
              <a:t>       Быть </a:t>
            </a:r>
            <a:r>
              <a:rPr lang="ru-RU" dirty="0">
                <a:latin typeface="Times New Roman"/>
                <a:ea typeface="Times New Roman"/>
              </a:rPr>
              <a:t>вожатым – для </a:t>
            </a:r>
            <a:r>
              <a:rPr lang="ru-RU" dirty="0" err="1">
                <a:latin typeface="Times New Roman"/>
                <a:ea typeface="Times New Roman"/>
              </a:rPr>
              <a:t>оргпериода</a:t>
            </a:r>
            <a:r>
              <a:rPr lang="ru-RU" dirty="0">
                <a:latin typeface="Times New Roman"/>
                <a:ea typeface="Times New Roman"/>
              </a:rPr>
              <a:t> означает постоянно находиться с детьми, организовывать творческую жизнь отряда, не только советовать и вдохновлять, но и помогать в рождении и осуществлении детского замысла, в пробуждении инициативы и активности. Вожатый организует все виды отрядной деятельности, следит за сменяемостью поручений, что дает ребятам возможность лучше узнать друг друга. </a:t>
            </a:r>
          </a:p>
          <a:p>
            <a:pPr indent="0" algn="just">
              <a:spcAft>
                <a:spcPts val="0"/>
              </a:spcAft>
              <a:buNone/>
            </a:pPr>
            <a:r>
              <a:rPr lang="ru-RU" dirty="0" smtClean="0">
                <a:latin typeface="Times New Roman"/>
                <a:ea typeface="Times New Roman"/>
              </a:rPr>
              <a:t>      Опыт </a:t>
            </a:r>
            <a:r>
              <a:rPr lang="ru-RU" dirty="0">
                <a:latin typeface="Times New Roman"/>
                <a:ea typeface="Times New Roman"/>
              </a:rPr>
              <a:t>показывает, что чем насыщенней занятость детей в </a:t>
            </a:r>
            <a:r>
              <a:rPr lang="ru-RU" dirty="0" err="1">
                <a:latin typeface="Times New Roman"/>
                <a:ea typeface="Times New Roman"/>
              </a:rPr>
              <a:t>оргпериод</a:t>
            </a:r>
            <a:r>
              <a:rPr lang="ru-RU" dirty="0">
                <a:latin typeface="Times New Roman"/>
                <a:ea typeface="Times New Roman"/>
              </a:rPr>
              <a:t>, тем легче затем выстраивается коллектив. </a:t>
            </a:r>
            <a:endParaRPr lang="ru-RU" dirty="0" smtClean="0">
              <a:latin typeface="Times New Roman"/>
              <a:ea typeface="Times New Roman"/>
            </a:endParaRPr>
          </a:p>
          <a:p>
            <a:pPr indent="0" algn="just">
              <a:spcAft>
                <a:spcPts val="0"/>
              </a:spcAft>
              <a:buNone/>
            </a:pPr>
            <a:r>
              <a:rPr lang="ru-RU" b="1" dirty="0">
                <a:latin typeface="Times New Roman"/>
                <a:ea typeface="Times New Roman"/>
              </a:rPr>
              <a:t> </a:t>
            </a:r>
            <a:r>
              <a:rPr lang="ru-RU" b="1" dirty="0" smtClean="0">
                <a:latin typeface="Times New Roman"/>
                <a:ea typeface="Times New Roman"/>
              </a:rPr>
              <a:t>     Что </a:t>
            </a:r>
            <a:r>
              <a:rPr lang="ru-RU" b="1" dirty="0">
                <a:latin typeface="Times New Roman"/>
                <a:ea typeface="Times New Roman"/>
              </a:rPr>
              <a:t>можно провести для детей в отряде в рамках </a:t>
            </a:r>
            <a:r>
              <a:rPr lang="ru-RU" b="1" dirty="0" err="1">
                <a:latin typeface="Times New Roman"/>
                <a:ea typeface="Times New Roman"/>
              </a:rPr>
              <a:t>оргпериода</a:t>
            </a:r>
            <a:r>
              <a:rPr lang="ru-RU" b="1" dirty="0">
                <a:latin typeface="Times New Roman"/>
                <a:ea typeface="Times New Roman"/>
              </a:rPr>
              <a:t>:</a:t>
            </a:r>
          </a:p>
          <a:p>
            <a:pPr lvl="2" algn="just">
              <a:buFont typeface="Symbol"/>
              <a:buChar char=""/>
              <a:tabLst>
                <a:tab pos="342900" algn="l"/>
              </a:tabLst>
            </a:pPr>
            <a:r>
              <a:rPr lang="ru-RU" dirty="0">
                <a:latin typeface="Times New Roman"/>
                <a:ea typeface="Times New Roman"/>
              </a:rPr>
              <a:t>огоньки знакомств («Расскажи мне и себе»);</a:t>
            </a:r>
          </a:p>
          <a:p>
            <a:pPr lvl="2" algn="just">
              <a:buFont typeface="Symbol"/>
              <a:buChar char=""/>
              <a:tabLst>
                <a:tab pos="342900" algn="l"/>
              </a:tabLst>
            </a:pPr>
            <a:r>
              <a:rPr lang="ru-RU" dirty="0">
                <a:latin typeface="Times New Roman"/>
                <a:ea typeface="Times New Roman"/>
              </a:rPr>
              <a:t>оформление отрядного места, отрядного уголка, выпуска отрядной газеты;</a:t>
            </a:r>
          </a:p>
          <a:p>
            <a:pPr lvl="2" algn="just">
              <a:buFont typeface="Symbol"/>
              <a:buChar char=""/>
              <a:tabLst>
                <a:tab pos="342900" algn="l"/>
              </a:tabLst>
            </a:pPr>
            <a:r>
              <a:rPr lang="ru-RU" dirty="0">
                <a:latin typeface="Times New Roman"/>
                <a:ea typeface="Times New Roman"/>
              </a:rPr>
              <a:t>провести игры на знакомство, взаимодействие;</a:t>
            </a:r>
          </a:p>
          <a:p>
            <a:pPr lvl="2" algn="just">
              <a:buFont typeface="Symbol"/>
              <a:buChar char=""/>
              <a:tabLst>
                <a:tab pos="342900" algn="l"/>
              </a:tabLst>
            </a:pPr>
            <a:r>
              <a:rPr lang="ru-RU" dirty="0">
                <a:latin typeface="Times New Roman"/>
                <a:ea typeface="Times New Roman"/>
              </a:rPr>
              <a:t>определить ожидания детей от смены, дать возможность детям стать соавторами программы смены (организовать «Ящик предложений», нарисовать «Дерево целей» и т.п.). </a:t>
            </a:r>
          </a:p>
          <a:p>
            <a:pPr indent="342900" algn="just">
              <a:spcAft>
                <a:spcPts val="0"/>
              </a:spcAft>
            </a:pPr>
            <a:r>
              <a:rPr lang="ru-RU" dirty="0">
                <a:latin typeface="Times New Roman"/>
                <a:ea typeface="Times New Roman"/>
              </a:rPr>
              <a:t>В организационный период закладываются перспективы совместной деятельности ребят в течение всей смены, поэтому </a:t>
            </a:r>
            <a:r>
              <a:rPr lang="ru-RU" b="1" dirty="0">
                <a:latin typeface="Times New Roman"/>
                <a:ea typeface="Times New Roman"/>
              </a:rPr>
              <a:t>общий совет  - при общении с детьми </a:t>
            </a:r>
            <a:r>
              <a:rPr lang="ru-RU" b="1" dirty="0" smtClean="0">
                <a:latin typeface="Times New Roman"/>
                <a:ea typeface="Times New Roman"/>
              </a:rPr>
              <a:t>воспитатели (вожатые) </a:t>
            </a:r>
            <a:r>
              <a:rPr lang="ru-RU" b="1" dirty="0">
                <a:latin typeface="Times New Roman"/>
                <a:ea typeface="Times New Roman"/>
              </a:rPr>
              <a:t>должны быть искренни, интересны и эмоциональны.</a:t>
            </a:r>
          </a:p>
          <a:p>
            <a:pPr marL="0" indent="0">
              <a:buNone/>
            </a:pPr>
            <a:endParaRPr lang="ru-RU" dirty="0"/>
          </a:p>
        </p:txBody>
      </p:sp>
      <p:sp>
        <p:nvSpPr>
          <p:cNvPr id="2" name="Заголовок 1"/>
          <p:cNvSpPr>
            <a:spLocks noGrp="1"/>
          </p:cNvSpPr>
          <p:nvPr>
            <p:ph type="title"/>
          </p:nvPr>
        </p:nvSpPr>
        <p:spPr/>
        <p:txBody>
          <a:bodyPr>
            <a:normAutofit/>
          </a:bodyPr>
          <a:lstStyle/>
          <a:p>
            <a:pPr algn="ctr"/>
            <a:r>
              <a:rPr lang="ru-RU" b="1" dirty="0">
                <a:solidFill>
                  <a:schemeClr val="tx1"/>
                </a:solidFill>
                <a:effectLst/>
                <a:latin typeface="Times New Roman"/>
                <a:ea typeface="Times New Roman"/>
              </a:rPr>
              <a:t>Логика развития лагерной </a:t>
            </a:r>
            <a:r>
              <a:rPr lang="ru-RU" b="1" dirty="0" smtClean="0">
                <a:solidFill>
                  <a:schemeClr val="tx1"/>
                </a:solidFill>
                <a:effectLst/>
                <a:latin typeface="Times New Roman"/>
                <a:ea typeface="Times New Roman"/>
              </a:rPr>
              <a:t>смены</a:t>
            </a:r>
            <a:endParaRPr lang="ru-RU" dirty="0">
              <a:solidFill>
                <a:schemeClr val="tx1"/>
              </a:solidFill>
              <a:effectLst/>
            </a:endParaRPr>
          </a:p>
        </p:txBody>
      </p:sp>
    </p:spTree>
    <p:extLst>
      <p:ext uri="{BB962C8B-B14F-4D97-AF65-F5344CB8AC3E}">
        <p14:creationId xmlns:p14="http://schemas.microsoft.com/office/powerpoint/2010/main" val="9592482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lvl="0" algn="just">
              <a:buFont typeface="Symbol"/>
              <a:buChar char=""/>
              <a:tabLst>
                <a:tab pos="342900" algn="l"/>
              </a:tabLst>
            </a:pPr>
            <a:r>
              <a:rPr lang="ru-RU" dirty="0" smtClean="0">
                <a:latin typeface="Times New Roman"/>
                <a:ea typeface="Times New Roman"/>
              </a:rPr>
              <a:t>поддерживать </a:t>
            </a:r>
            <a:r>
              <a:rPr lang="ru-RU" dirty="0">
                <a:latin typeface="Times New Roman"/>
                <a:ea typeface="Times New Roman"/>
              </a:rPr>
              <a:t>работу органов самоуправления в отряде;</a:t>
            </a:r>
          </a:p>
          <a:p>
            <a:pPr lvl="0" algn="just">
              <a:buFont typeface="Symbol"/>
              <a:buChar char=""/>
              <a:tabLst>
                <a:tab pos="342900" algn="l"/>
              </a:tabLst>
            </a:pPr>
            <a:r>
              <a:rPr lang="ru-RU" dirty="0">
                <a:latin typeface="Times New Roman"/>
                <a:ea typeface="Times New Roman"/>
              </a:rPr>
              <a:t>разнообразить виды и формы деятельности детей (сочетая отрядные и </a:t>
            </a:r>
            <a:r>
              <a:rPr lang="ru-RU" dirty="0" err="1">
                <a:latin typeface="Times New Roman"/>
                <a:ea typeface="Times New Roman"/>
              </a:rPr>
              <a:t>общелагерные</a:t>
            </a:r>
            <a:r>
              <a:rPr lang="ru-RU" dirty="0">
                <a:latin typeface="Times New Roman"/>
                <a:ea typeface="Times New Roman"/>
              </a:rPr>
              <a:t> дела);</a:t>
            </a:r>
          </a:p>
          <a:p>
            <a:pPr lvl="0" algn="just">
              <a:buFont typeface="Symbol"/>
              <a:buChar char=""/>
              <a:tabLst>
                <a:tab pos="342900" algn="l"/>
              </a:tabLst>
            </a:pPr>
            <a:r>
              <a:rPr lang="ru-RU" dirty="0">
                <a:latin typeface="Times New Roman"/>
                <a:ea typeface="Times New Roman"/>
              </a:rPr>
              <a:t>создать условия защищенности и комфортности для каждого ребенка (через доверие и взаимопонимание в отряде, учет психологических особенностей детей и т.п.);</a:t>
            </a:r>
          </a:p>
          <a:p>
            <a:pPr lvl="0" algn="just">
              <a:buFont typeface="Symbol"/>
              <a:buChar char=""/>
              <a:tabLst>
                <a:tab pos="342900" algn="l"/>
              </a:tabLst>
            </a:pPr>
            <a:r>
              <a:rPr lang="ru-RU" dirty="0">
                <a:latin typeface="Times New Roman"/>
                <a:ea typeface="Times New Roman"/>
              </a:rPr>
              <a:t>обеспечить возможность для самореализации каждого ребенка (учитывая интересы и склонности, индивидуальные особенности и способности детей);</a:t>
            </a:r>
          </a:p>
          <a:p>
            <a:pPr lvl="0" algn="just">
              <a:buFont typeface="Symbol"/>
              <a:buChar char=""/>
              <a:tabLst>
                <a:tab pos="342900" algn="l"/>
              </a:tabLst>
            </a:pPr>
            <a:r>
              <a:rPr lang="ru-RU" dirty="0">
                <a:latin typeface="Times New Roman"/>
                <a:ea typeface="Times New Roman"/>
              </a:rPr>
              <a:t>формировать коллектив отряда, развивая традиции лагеря в отряде и создавая собственные.</a:t>
            </a:r>
          </a:p>
          <a:p>
            <a:pPr marL="0" indent="0">
              <a:buNone/>
            </a:pPr>
            <a:endParaRPr lang="ru-RU" dirty="0"/>
          </a:p>
        </p:txBody>
      </p:sp>
      <p:sp>
        <p:nvSpPr>
          <p:cNvPr id="2" name="Заголовок 1"/>
          <p:cNvSpPr>
            <a:spLocks noGrp="1"/>
          </p:cNvSpPr>
          <p:nvPr>
            <p:ph type="title"/>
          </p:nvPr>
        </p:nvSpPr>
        <p:spPr/>
        <p:txBody>
          <a:bodyPr>
            <a:normAutofit fontScale="90000"/>
          </a:bodyPr>
          <a:lstStyle/>
          <a:p>
            <a:pPr algn="ctr"/>
            <a:r>
              <a:rPr lang="ru-RU" dirty="0" smtClean="0">
                <a:latin typeface="Times New Roman"/>
                <a:ea typeface="Times New Roman"/>
              </a:rPr>
              <a:t/>
            </a:r>
            <a:br>
              <a:rPr lang="ru-RU" dirty="0" smtClean="0">
                <a:latin typeface="Times New Roman"/>
                <a:ea typeface="Times New Roman"/>
              </a:rPr>
            </a:br>
            <a:r>
              <a:rPr lang="ru-RU" sz="4000" b="1" dirty="0" smtClean="0">
                <a:solidFill>
                  <a:schemeClr val="tx1"/>
                </a:solidFill>
                <a:effectLst/>
                <a:latin typeface="Times New Roman"/>
                <a:ea typeface="Times New Roman"/>
              </a:rPr>
              <a:t>Цели </a:t>
            </a:r>
            <a:r>
              <a:rPr lang="ru-RU" sz="4000" b="1" dirty="0">
                <a:solidFill>
                  <a:schemeClr val="tx1"/>
                </a:solidFill>
                <a:effectLst/>
                <a:latin typeface="Times New Roman"/>
                <a:ea typeface="Times New Roman"/>
              </a:rPr>
              <a:t>и задачи основного периода:</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922682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lvl="1" algn="just">
              <a:buFont typeface="+mj-lt"/>
              <a:buAutoNum type="arabicPeriod"/>
            </a:pPr>
            <a:r>
              <a:rPr lang="ru-RU" dirty="0">
                <a:latin typeface="Times New Roman"/>
                <a:ea typeface="Times New Roman"/>
              </a:rPr>
              <a:t>Коллективное планирование дела (высказываются предложения, составляется план реализации, организуется работа в </a:t>
            </a:r>
            <a:r>
              <a:rPr lang="ru-RU" dirty="0" err="1">
                <a:latin typeface="Times New Roman"/>
                <a:ea typeface="Times New Roman"/>
              </a:rPr>
              <a:t>микрогруппах</a:t>
            </a:r>
            <a:r>
              <a:rPr lang="ru-RU" dirty="0">
                <a:latin typeface="Times New Roman"/>
                <a:ea typeface="Times New Roman"/>
              </a:rPr>
              <a:t> 5-7 человек).</a:t>
            </a:r>
          </a:p>
          <a:p>
            <a:pPr lvl="1" algn="just">
              <a:buFont typeface="+mj-lt"/>
              <a:buAutoNum type="arabicPeriod"/>
            </a:pPr>
            <a:r>
              <a:rPr lang="ru-RU" dirty="0">
                <a:latin typeface="Times New Roman"/>
                <a:ea typeface="Times New Roman"/>
              </a:rPr>
              <a:t>Определяются творческие группы, которые отвечают за тот или иной аспект реализации (оформление, написание сценария, работа актеров, режиссера), при этом важно, чтобы каждый ребенок  был занят какой-либо деятельностью. </a:t>
            </a:r>
          </a:p>
          <a:p>
            <a:pPr lvl="1" algn="just">
              <a:buFont typeface="+mj-lt"/>
              <a:buAutoNum type="arabicPeriod"/>
            </a:pPr>
            <a:r>
              <a:rPr lang="ru-RU" dirty="0">
                <a:latin typeface="Times New Roman"/>
                <a:ea typeface="Times New Roman"/>
              </a:rPr>
              <a:t>Проведение дела.</a:t>
            </a:r>
          </a:p>
          <a:p>
            <a:pPr lvl="1" algn="just">
              <a:buFont typeface="+mj-lt"/>
              <a:buAutoNum type="arabicPeriod"/>
            </a:pPr>
            <a:r>
              <a:rPr lang="ru-RU" dirty="0">
                <a:latin typeface="Times New Roman"/>
                <a:ea typeface="Times New Roman"/>
              </a:rPr>
              <a:t>Анализ дела (устный, письменный, </a:t>
            </a:r>
            <a:r>
              <a:rPr lang="ru-RU" dirty="0" err="1">
                <a:latin typeface="Times New Roman"/>
                <a:ea typeface="Times New Roman"/>
              </a:rPr>
              <a:t>цветопись</a:t>
            </a:r>
            <a:r>
              <a:rPr lang="ru-RU" dirty="0">
                <a:latin typeface="Times New Roman"/>
                <a:ea typeface="Times New Roman"/>
              </a:rPr>
              <a:t> и т.д.). Наиболее предпочтителен анализ дела на вечернем огоньке в кругу, где каждый ребенок может высказать свои эмоции, отношение, оценку своей и чужой деятельности. Задача вожатого – сделать этот разговор открытым и продуктивным, снять чувство неудовлетворенности, помочь детям найти положительные моменты для каждого ребенка и для отряда в целом, наградить отличившихся и создать атмосферу «мы».</a:t>
            </a:r>
          </a:p>
          <a:p>
            <a:pPr marL="0" indent="0">
              <a:buNone/>
            </a:pPr>
            <a:endParaRPr lang="ru-RU" dirty="0"/>
          </a:p>
        </p:txBody>
      </p:sp>
      <p:sp>
        <p:nvSpPr>
          <p:cNvPr id="2" name="Заголовок 1"/>
          <p:cNvSpPr>
            <a:spLocks noGrp="1"/>
          </p:cNvSpPr>
          <p:nvPr>
            <p:ph type="title"/>
          </p:nvPr>
        </p:nvSpPr>
        <p:spPr/>
        <p:txBody>
          <a:bodyPr>
            <a:normAutofit fontScale="90000"/>
          </a:bodyPr>
          <a:lstStyle/>
          <a:p>
            <a:pPr indent="342900" algn="ctr">
              <a:spcAft>
                <a:spcPts val="0"/>
              </a:spcAft>
            </a:pPr>
            <a:r>
              <a:rPr lang="ru-RU" sz="4000" dirty="0" smtClean="0">
                <a:latin typeface="Times New Roman"/>
                <a:ea typeface="Times New Roman"/>
              </a:rPr>
              <a:t/>
            </a:r>
            <a:br>
              <a:rPr lang="ru-RU" sz="4000" dirty="0" smtClean="0">
                <a:latin typeface="Times New Roman"/>
                <a:ea typeface="Times New Roman"/>
              </a:rPr>
            </a:br>
            <a:r>
              <a:rPr lang="ru-RU" sz="4000" b="1" dirty="0" smtClean="0">
                <a:solidFill>
                  <a:schemeClr val="tx1"/>
                </a:solidFill>
                <a:effectLst/>
                <a:latin typeface="Times New Roman"/>
                <a:ea typeface="Times New Roman"/>
              </a:rPr>
              <a:t>Основные </a:t>
            </a:r>
            <a:r>
              <a:rPr lang="ru-RU" sz="4000" b="1" dirty="0">
                <a:solidFill>
                  <a:schemeClr val="tx1"/>
                </a:solidFill>
                <a:effectLst/>
                <a:latin typeface="Times New Roman"/>
                <a:ea typeface="Times New Roman"/>
              </a:rPr>
              <a:t>дела отряда готовятся по следующей схеме:</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17904881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endParaRPr lang="ru-RU" dirty="0" smtClean="0">
              <a:latin typeface="Times New Roman" pitchFamily="18" charset="0"/>
              <a:cs typeface="Times New Roman" pitchFamily="18" charset="0"/>
            </a:endParaRPr>
          </a:p>
          <a:p>
            <a:pPr marL="0" indent="0" algn="ctr">
              <a:buNone/>
            </a:pPr>
            <a:r>
              <a:rPr lang="ru-RU" dirty="0" smtClean="0">
                <a:latin typeface="Times New Roman" pitchFamily="18" charset="0"/>
                <a:cs typeface="Times New Roman" pitchFamily="18" charset="0"/>
              </a:rPr>
              <a:t>«Песочная россыпь»</a:t>
            </a:r>
          </a:p>
          <a:p>
            <a:pPr marL="0" indent="0" algn="ctr">
              <a:buNone/>
            </a:pPr>
            <a:r>
              <a:rPr lang="ru-RU" dirty="0" smtClean="0">
                <a:latin typeface="Times New Roman" pitchFamily="18" charset="0"/>
                <a:cs typeface="Times New Roman" pitchFamily="18" charset="0"/>
              </a:rPr>
              <a:t>«Мягкая глина»</a:t>
            </a:r>
          </a:p>
          <a:p>
            <a:pPr marL="0" indent="0" algn="ctr">
              <a:buNone/>
            </a:pPr>
            <a:r>
              <a:rPr lang="ru-RU" dirty="0" smtClean="0">
                <a:latin typeface="Times New Roman" pitchFamily="18" charset="0"/>
                <a:cs typeface="Times New Roman" pitchFamily="18" charset="0"/>
              </a:rPr>
              <a:t>«Мерцающий маяк»</a:t>
            </a:r>
          </a:p>
          <a:p>
            <a:pPr marL="0" indent="0" algn="ctr">
              <a:buNone/>
            </a:pPr>
            <a:r>
              <a:rPr lang="ru-RU" dirty="0" smtClean="0">
                <a:latin typeface="Times New Roman" pitchFamily="18" charset="0"/>
                <a:cs typeface="Times New Roman" pitchFamily="18" charset="0"/>
              </a:rPr>
              <a:t>«Алый парус»</a:t>
            </a:r>
          </a:p>
          <a:p>
            <a:pPr marL="0" indent="0" algn="ctr">
              <a:buNone/>
            </a:pPr>
            <a:r>
              <a:rPr lang="ru-RU" dirty="0" smtClean="0">
                <a:latin typeface="Times New Roman" pitchFamily="18" charset="0"/>
                <a:cs typeface="Times New Roman" pitchFamily="18" charset="0"/>
              </a:rPr>
              <a:t>«Горящий факел»</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251520" y="274638"/>
            <a:ext cx="8435280" cy="1642194"/>
          </a:xfrm>
        </p:spPr>
        <p:txBody>
          <a:bodyPr>
            <a:normAutofit fontScale="90000"/>
          </a:bodyPr>
          <a:lstStyle/>
          <a:p>
            <a:pPr indent="342900" algn="ctr">
              <a:spcAft>
                <a:spcPts val="0"/>
              </a:spcAft>
            </a:pPr>
            <a:r>
              <a:rPr lang="ru-RU" sz="3100" b="1" dirty="0" smtClean="0">
                <a:latin typeface="Times New Roman"/>
                <a:ea typeface="Times New Roman"/>
              </a:rPr>
              <a:t/>
            </a:r>
            <a:br>
              <a:rPr lang="ru-RU" sz="3100" b="1" dirty="0" smtClean="0">
                <a:latin typeface="Times New Roman"/>
                <a:ea typeface="Times New Roman"/>
              </a:rPr>
            </a:br>
            <a:r>
              <a:rPr lang="ru-RU" sz="3100" b="1" dirty="0">
                <a:solidFill>
                  <a:schemeClr val="tx1"/>
                </a:solidFill>
                <a:effectLst/>
                <a:latin typeface="Times New Roman"/>
                <a:ea typeface="Times New Roman"/>
              </a:rPr>
              <a:t>С</a:t>
            </a:r>
            <a:r>
              <a:rPr lang="ru-RU" sz="3100" b="1" dirty="0" smtClean="0">
                <a:solidFill>
                  <a:schemeClr val="tx1"/>
                </a:solidFill>
                <a:effectLst/>
                <a:latin typeface="Times New Roman"/>
                <a:ea typeface="Times New Roman"/>
              </a:rPr>
              <a:t>тупени </a:t>
            </a:r>
            <a:r>
              <a:rPr lang="ru-RU" sz="3100" b="1" dirty="0">
                <a:solidFill>
                  <a:schemeClr val="tx1"/>
                </a:solidFill>
                <a:effectLst/>
                <a:latin typeface="Times New Roman"/>
                <a:ea typeface="Times New Roman"/>
              </a:rPr>
              <a:t>развития </a:t>
            </a:r>
            <a:r>
              <a:rPr lang="ru-RU" sz="3100" b="1" dirty="0" smtClean="0">
                <a:solidFill>
                  <a:schemeClr val="tx1"/>
                </a:solidFill>
                <a:effectLst/>
                <a:latin typeface="Times New Roman"/>
                <a:ea typeface="Times New Roman"/>
              </a:rPr>
              <a:t>коллектива</a:t>
            </a:r>
            <a:r>
              <a:rPr lang="ru-RU" sz="3100" b="1" dirty="0">
                <a:solidFill>
                  <a:schemeClr val="tx1"/>
                </a:solidFill>
                <a:effectLst/>
                <a:latin typeface="Times New Roman"/>
                <a:ea typeface="Times New Roman"/>
              </a:rPr>
              <a:t> </a:t>
            </a:r>
            <a:r>
              <a:rPr lang="ru-RU" sz="3100" b="1" dirty="0" smtClean="0">
                <a:solidFill>
                  <a:schemeClr val="tx1"/>
                </a:solidFill>
                <a:effectLst/>
                <a:latin typeface="Times New Roman"/>
                <a:ea typeface="Times New Roman"/>
              </a:rPr>
              <a:t> </a:t>
            </a:r>
            <a:br>
              <a:rPr lang="ru-RU" sz="3100" b="1" dirty="0" smtClean="0">
                <a:solidFill>
                  <a:schemeClr val="tx1"/>
                </a:solidFill>
                <a:effectLst/>
                <a:latin typeface="Times New Roman"/>
                <a:ea typeface="Times New Roman"/>
              </a:rPr>
            </a:br>
            <a:r>
              <a:rPr lang="ru-RU" sz="3100" b="1" dirty="0" smtClean="0">
                <a:solidFill>
                  <a:schemeClr val="tx1"/>
                </a:solidFill>
                <a:effectLst/>
                <a:latin typeface="Times New Roman"/>
                <a:ea typeface="Times New Roman"/>
              </a:rPr>
              <a:t>А</a:t>
            </a:r>
            <a:r>
              <a:rPr lang="ru-RU" sz="3100" b="1" dirty="0">
                <a:solidFill>
                  <a:schemeClr val="tx1"/>
                </a:solidFill>
                <a:effectLst/>
                <a:latin typeface="Times New Roman"/>
                <a:ea typeface="Times New Roman"/>
              </a:rPr>
              <a:t>. Н. </a:t>
            </a:r>
            <a:r>
              <a:rPr lang="ru-RU" sz="3100" b="1" dirty="0" err="1" smtClean="0">
                <a:solidFill>
                  <a:schemeClr val="tx1"/>
                </a:solidFill>
                <a:effectLst/>
                <a:latin typeface="Times New Roman"/>
                <a:ea typeface="Times New Roman"/>
              </a:rPr>
              <a:t>Лутошкин</a:t>
            </a:r>
            <a:r>
              <a:rPr lang="ru-RU" sz="3100" b="1" dirty="0" smtClean="0">
                <a:solidFill>
                  <a:schemeClr val="tx1"/>
                </a:solidFill>
                <a:effectLst/>
                <a:latin typeface="Times New Roman"/>
                <a:ea typeface="Times New Roman"/>
              </a:rPr>
              <a:t/>
            </a:r>
            <a:br>
              <a:rPr lang="ru-RU" sz="3100" b="1" dirty="0" smtClean="0">
                <a:solidFill>
                  <a:schemeClr val="tx1"/>
                </a:solidFill>
                <a:effectLst/>
                <a:latin typeface="Times New Roman"/>
                <a:ea typeface="Times New Roman"/>
              </a:rPr>
            </a:br>
            <a:r>
              <a:rPr lang="ru-RU" sz="3100" b="1" dirty="0" smtClean="0">
                <a:solidFill>
                  <a:schemeClr val="tx1"/>
                </a:solidFill>
                <a:effectLst/>
                <a:latin typeface="Times New Roman"/>
                <a:ea typeface="Times New Roman"/>
              </a:rPr>
              <a:t>(</a:t>
            </a:r>
            <a:r>
              <a:rPr lang="ru-RU" sz="3100" b="1" dirty="0">
                <a:solidFill>
                  <a:schemeClr val="tx1"/>
                </a:solidFill>
                <a:effectLst/>
                <a:latin typeface="Times New Roman"/>
                <a:ea typeface="Times New Roman"/>
              </a:rPr>
              <a:t>см. книгу «Как вести за собой»):</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22426785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indent="0" algn="just">
              <a:spcAft>
                <a:spcPts val="0"/>
              </a:spcAft>
              <a:buNone/>
            </a:pPr>
            <a:r>
              <a:rPr lang="ru-RU" dirty="0" smtClean="0">
                <a:latin typeface="Times New Roman"/>
                <a:ea typeface="Times New Roman"/>
              </a:rPr>
              <a:t>      По окончанию лагерной смены у детей должно сложиться впечатление </a:t>
            </a:r>
            <a:r>
              <a:rPr lang="ru-RU" dirty="0">
                <a:latin typeface="Times New Roman"/>
                <a:ea typeface="Times New Roman"/>
              </a:rPr>
              <a:t>«чуда», создателями которого они стали сами. </a:t>
            </a:r>
            <a:endParaRPr lang="ru-RU" dirty="0" smtClean="0">
              <a:latin typeface="Times New Roman"/>
              <a:ea typeface="Times New Roman"/>
            </a:endParaRPr>
          </a:p>
          <a:p>
            <a:pPr indent="0" algn="just">
              <a:spcAft>
                <a:spcPts val="0"/>
              </a:spcAft>
              <a:buNone/>
            </a:pPr>
            <a:r>
              <a:rPr lang="ru-RU" dirty="0">
                <a:latin typeface="Times New Roman"/>
                <a:ea typeface="Times New Roman"/>
              </a:rPr>
              <a:t> </a:t>
            </a:r>
            <a:r>
              <a:rPr lang="ru-RU" dirty="0" smtClean="0">
                <a:latin typeface="Times New Roman"/>
                <a:ea typeface="Times New Roman"/>
              </a:rPr>
              <a:t>     Речь </a:t>
            </a:r>
            <a:r>
              <a:rPr lang="ru-RU" dirty="0">
                <a:latin typeface="Times New Roman"/>
                <a:ea typeface="Times New Roman"/>
              </a:rPr>
              <a:t>идет о последнем </a:t>
            </a:r>
            <a:r>
              <a:rPr lang="ru-RU" dirty="0" err="1">
                <a:latin typeface="Times New Roman"/>
                <a:ea typeface="Times New Roman"/>
              </a:rPr>
              <a:t>общелагерном</a:t>
            </a:r>
            <a:r>
              <a:rPr lang="ru-RU" dirty="0">
                <a:latin typeface="Times New Roman"/>
                <a:ea typeface="Times New Roman"/>
              </a:rPr>
              <a:t> мероприятии и о вечернем огоньке (можно использовать форму «Расскажи мне обо мне»). Хорошо, если вожатый сумеет подготовить для каждого ребенка памятный сувенир – бумажную медаль, открытку с пожеланием и т.п</a:t>
            </a:r>
            <a:r>
              <a:rPr lang="ru-RU" dirty="0" smtClean="0">
                <a:latin typeface="Times New Roman"/>
                <a:ea typeface="Times New Roman"/>
              </a:rPr>
              <a:t>.,</a:t>
            </a:r>
            <a:endParaRPr lang="ru-RU" dirty="0"/>
          </a:p>
        </p:txBody>
      </p:sp>
      <p:sp>
        <p:nvSpPr>
          <p:cNvPr id="2" name="Заголовок 1"/>
          <p:cNvSpPr>
            <a:spLocks noGrp="1"/>
          </p:cNvSpPr>
          <p:nvPr>
            <p:ph type="title"/>
          </p:nvPr>
        </p:nvSpPr>
        <p:spPr/>
        <p:txBody>
          <a:bodyPr>
            <a:normAutofit fontScale="90000"/>
          </a:bodyPr>
          <a:lstStyle/>
          <a:p>
            <a:pPr algn="ctr"/>
            <a:r>
              <a:rPr lang="ru-RU" sz="3600" b="1" dirty="0" smtClean="0">
                <a:solidFill>
                  <a:schemeClr val="tx1"/>
                </a:solidFill>
                <a:effectLst/>
                <a:latin typeface="Times New Roman" pitchFamily="18" charset="0"/>
                <a:cs typeface="Times New Roman" pitchFamily="18" charset="0"/>
              </a:rPr>
              <a:t>Заключительный период лагерной смены</a:t>
            </a:r>
            <a:endParaRPr lang="ru-RU" sz="3600"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3669927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indent="0" algn="just">
              <a:spcAft>
                <a:spcPts val="0"/>
              </a:spcAft>
              <a:buNone/>
              <a:tabLst>
                <a:tab pos="1755140" algn="l"/>
              </a:tabLst>
            </a:pPr>
            <a:r>
              <a:rPr lang="ru-RU" dirty="0" smtClean="0">
                <a:latin typeface="Times New Roman"/>
                <a:ea typeface="Times New Roman"/>
              </a:rPr>
              <a:t>       </a:t>
            </a:r>
            <a:r>
              <a:rPr lang="ru-RU" b="1" dirty="0" smtClean="0">
                <a:latin typeface="Times New Roman"/>
                <a:ea typeface="Times New Roman"/>
              </a:rPr>
              <a:t>Детское </a:t>
            </a:r>
            <a:r>
              <a:rPr lang="ru-RU" b="1" dirty="0">
                <a:latin typeface="Times New Roman"/>
                <a:ea typeface="Times New Roman"/>
              </a:rPr>
              <a:t>самоуправление </a:t>
            </a:r>
            <a:r>
              <a:rPr lang="ru-RU" dirty="0">
                <a:latin typeface="Times New Roman"/>
                <a:ea typeface="Times New Roman"/>
              </a:rPr>
              <a:t>– форма организации жизнедеятельности коллектива ребят, обеспечивающая развитие их самостоятельности в принятии и реализаций решений для достижения целей, поставленных в отряде, на смене. </a:t>
            </a:r>
          </a:p>
          <a:p>
            <a:pPr marL="0" indent="0">
              <a:buNone/>
            </a:pPr>
            <a:r>
              <a:rPr lang="ru-RU" b="1" i="1" dirty="0" smtClean="0">
                <a:latin typeface="Times New Roman"/>
                <a:ea typeface="Times New Roman"/>
              </a:rPr>
              <a:t>       Важную </a:t>
            </a:r>
            <a:r>
              <a:rPr lang="ru-RU" b="1" i="1" dirty="0">
                <a:latin typeface="Times New Roman"/>
                <a:ea typeface="Times New Roman"/>
              </a:rPr>
              <a:t>роль должно играть участие детей в управлении коллективом. </a:t>
            </a:r>
            <a:endParaRPr lang="ru-RU" b="1" i="1" dirty="0" smtClean="0">
              <a:latin typeface="Times New Roman"/>
              <a:ea typeface="Times New Roman"/>
            </a:endParaRPr>
          </a:p>
          <a:p>
            <a:pPr marL="0" indent="0">
              <a:buNone/>
            </a:pPr>
            <a:r>
              <a:rPr lang="ru-RU" dirty="0">
                <a:latin typeface="Times New Roman"/>
                <a:ea typeface="Times New Roman"/>
              </a:rPr>
              <a:t> </a:t>
            </a:r>
            <a:r>
              <a:rPr lang="ru-RU" dirty="0" smtClean="0">
                <a:latin typeface="Times New Roman"/>
                <a:ea typeface="Times New Roman"/>
              </a:rPr>
              <a:t>     Развитие </a:t>
            </a:r>
            <a:r>
              <a:rPr lang="ru-RU" dirty="0">
                <a:latin typeface="Times New Roman"/>
                <a:ea typeface="Times New Roman"/>
              </a:rPr>
              <a:t>самоуправления помогает почувствовать всю сложность социальных отношений, способствует формированию социальной активности, развитию лидерских качеств.</a:t>
            </a:r>
            <a:endParaRPr lang="ru-RU" dirty="0"/>
          </a:p>
        </p:txBody>
      </p:sp>
      <p:sp>
        <p:nvSpPr>
          <p:cNvPr id="2" name="Заголовок 1"/>
          <p:cNvSpPr>
            <a:spLocks noGrp="1"/>
          </p:cNvSpPr>
          <p:nvPr>
            <p:ph type="title"/>
          </p:nvPr>
        </p:nvSpPr>
        <p:spPr/>
        <p:txBody>
          <a:bodyPr>
            <a:normAutofit fontScale="90000"/>
          </a:bodyPr>
          <a:lstStyle/>
          <a:p>
            <a:pPr marL="457200" lvl="1" algn="ctr">
              <a:spcAft>
                <a:spcPts val="0"/>
              </a:spcAft>
              <a:tabLst>
                <a:tab pos="800100" algn="l"/>
              </a:tabLst>
            </a:pPr>
            <a:r>
              <a:rPr lang="ru-RU" sz="3600" b="1" dirty="0" smtClean="0">
                <a:effectLst/>
                <a:latin typeface="Times New Roman"/>
                <a:ea typeface="Times New Roman"/>
              </a:rPr>
              <a:t>Особенности самоуправления </a:t>
            </a:r>
            <a:br>
              <a:rPr lang="ru-RU" sz="3600" b="1" dirty="0" smtClean="0">
                <a:effectLst/>
                <a:latin typeface="Times New Roman"/>
                <a:ea typeface="Times New Roman"/>
              </a:rPr>
            </a:br>
            <a:r>
              <a:rPr lang="ru-RU" sz="3600" b="1" dirty="0" smtClean="0">
                <a:effectLst/>
                <a:latin typeface="Times New Roman"/>
                <a:ea typeface="Times New Roman"/>
              </a:rPr>
              <a:t>в условиях лагерной смены</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Tree>
    <p:extLst>
      <p:ext uri="{BB962C8B-B14F-4D97-AF65-F5344CB8AC3E}">
        <p14:creationId xmlns:p14="http://schemas.microsoft.com/office/powerpoint/2010/main" val="28008721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lvl="0" algn="just">
              <a:buFont typeface="+mj-lt"/>
              <a:buAutoNum type="arabicPeriod"/>
              <a:tabLst>
                <a:tab pos="342900" algn="l"/>
              </a:tabLst>
            </a:pPr>
            <a:r>
              <a:rPr lang="ru-RU" b="1" dirty="0" err="1" smtClean="0">
                <a:latin typeface="Times New Roman"/>
                <a:ea typeface="Times New Roman"/>
              </a:rPr>
              <a:t>Самоактивизация</a:t>
            </a:r>
            <a:r>
              <a:rPr lang="ru-RU" b="1" dirty="0" smtClean="0">
                <a:latin typeface="Times New Roman"/>
                <a:ea typeface="Times New Roman"/>
              </a:rPr>
              <a:t>.</a:t>
            </a:r>
            <a:r>
              <a:rPr lang="ru-RU" dirty="0" smtClean="0">
                <a:latin typeface="Times New Roman"/>
                <a:ea typeface="Times New Roman"/>
              </a:rPr>
              <a:t> </a:t>
            </a:r>
            <a:r>
              <a:rPr lang="ru-RU" dirty="0">
                <a:latin typeface="Times New Roman"/>
                <a:ea typeface="Times New Roman"/>
              </a:rPr>
              <a:t>Предполагает приобщение как можно большего числа членов коллектива к решению проблем управления.</a:t>
            </a:r>
          </a:p>
          <a:p>
            <a:pPr lvl="0" algn="just">
              <a:buFont typeface="+mj-lt"/>
              <a:buAutoNum type="arabicPeriod"/>
              <a:tabLst>
                <a:tab pos="342900" algn="l"/>
              </a:tabLst>
            </a:pPr>
            <a:r>
              <a:rPr lang="ru-RU" b="1" dirty="0">
                <a:latin typeface="Times New Roman"/>
                <a:ea typeface="Times New Roman"/>
              </a:rPr>
              <a:t>Организационное саморегулирование. </a:t>
            </a:r>
            <a:r>
              <a:rPr lang="ru-RU" dirty="0">
                <a:latin typeface="Times New Roman"/>
                <a:ea typeface="Times New Roman"/>
              </a:rPr>
              <a:t>Предполагает устойчивое влияние актива отряда на коллектив, способность коллектива самостоятельно изменять свою структуру.</a:t>
            </a:r>
          </a:p>
          <a:p>
            <a:pPr lvl="0" algn="just">
              <a:buFont typeface="+mj-lt"/>
              <a:buAutoNum type="arabicPeriod"/>
              <a:tabLst>
                <a:tab pos="342900" algn="l"/>
              </a:tabLst>
            </a:pPr>
            <a:r>
              <a:rPr lang="ru-RU" b="1" dirty="0">
                <a:latin typeface="Times New Roman"/>
                <a:ea typeface="Times New Roman"/>
              </a:rPr>
              <a:t>Коллективный самоконтроль. </a:t>
            </a:r>
            <a:r>
              <a:rPr lang="ru-RU" dirty="0">
                <a:latin typeface="Times New Roman"/>
                <a:ea typeface="Times New Roman"/>
              </a:rPr>
              <a:t>Предполагает постоянный самоанализ органами самоуправления и отдельными организаторами своей деятельности и на основе этого – поиск новых, более эффективных путей решения задач.</a:t>
            </a:r>
          </a:p>
          <a:p>
            <a:pPr marL="0" indent="0" algn="just">
              <a:buNone/>
            </a:pPr>
            <a:r>
              <a:rPr lang="ru-RU" b="1" i="1" dirty="0" smtClean="0">
                <a:latin typeface="Times New Roman"/>
                <a:ea typeface="Times New Roman"/>
              </a:rPr>
              <a:t>         Самоуправление </a:t>
            </a:r>
            <a:r>
              <a:rPr lang="ru-RU" b="1" i="1" dirty="0">
                <a:latin typeface="Times New Roman"/>
                <a:ea typeface="Times New Roman"/>
              </a:rPr>
              <a:t>развивается только тогда, когда дети оказываются в ситуации выбора и сами определяют пути решения созданной проблемы.</a:t>
            </a:r>
            <a:endParaRPr lang="ru-RU" b="1" i="1" dirty="0"/>
          </a:p>
        </p:txBody>
      </p:sp>
      <p:sp>
        <p:nvSpPr>
          <p:cNvPr id="2" name="Заголовок 1"/>
          <p:cNvSpPr>
            <a:spLocks noGrp="1"/>
          </p:cNvSpPr>
          <p:nvPr>
            <p:ph type="title"/>
          </p:nvPr>
        </p:nvSpPr>
        <p:spPr/>
        <p:txBody>
          <a:bodyPr>
            <a:normAutofit fontScale="90000"/>
          </a:bodyPr>
          <a:lstStyle/>
          <a:p>
            <a:pPr algn="ctr"/>
            <a:r>
              <a:rPr lang="ru-RU" sz="3600" b="1" dirty="0">
                <a:solidFill>
                  <a:schemeClr val="tx1"/>
                </a:solidFill>
                <a:effectLst/>
                <a:latin typeface="Times New Roman"/>
                <a:ea typeface="Times New Roman"/>
              </a:rPr>
              <a:t>Функции самоуправления детей в лагере</a:t>
            </a:r>
            <a:endParaRPr lang="ru-RU" sz="3600" b="1" dirty="0">
              <a:solidFill>
                <a:schemeClr val="tx1"/>
              </a:solidFill>
              <a:effectLst/>
            </a:endParaRPr>
          </a:p>
        </p:txBody>
      </p:sp>
    </p:spTree>
    <p:extLst>
      <p:ext uri="{BB962C8B-B14F-4D97-AF65-F5344CB8AC3E}">
        <p14:creationId xmlns:p14="http://schemas.microsoft.com/office/powerpoint/2010/main" val="29507545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7798" y="1268761"/>
            <a:ext cx="8326649" cy="50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p:txBody>
          <a:bodyPr>
            <a:normAutofit fontScale="90000"/>
          </a:bodyPr>
          <a:lstStyle/>
          <a:p>
            <a:pPr indent="342900" algn="ctr">
              <a:spcAft>
                <a:spcPts val="0"/>
              </a:spcAft>
            </a:pPr>
            <a:r>
              <a:rPr lang="ru-RU" sz="3100" b="1" dirty="0" smtClean="0">
                <a:latin typeface="Times New Roman"/>
                <a:ea typeface="Times New Roman"/>
              </a:rPr>
              <a:t/>
            </a:r>
            <a:br>
              <a:rPr lang="ru-RU" sz="3100" b="1" dirty="0" smtClean="0">
                <a:latin typeface="Times New Roman"/>
                <a:ea typeface="Times New Roman"/>
              </a:rPr>
            </a:br>
            <a:r>
              <a:rPr lang="ru-RU" sz="3100" b="1" dirty="0" smtClean="0">
                <a:solidFill>
                  <a:schemeClr val="tx1"/>
                </a:solidFill>
                <a:effectLst/>
                <a:latin typeface="Times New Roman"/>
                <a:ea typeface="Times New Roman"/>
              </a:rPr>
              <a:t>Модель </a:t>
            </a:r>
            <a:r>
              <a:rPr lang="ru-RU" sz="3100" b="1" dirty="0">
                <a:solidFill>
                  <a:schemeClr val="tx1"/>
                </a:solidFill>
                <a:effectLst/>
                <a:latin typeface="Times New Roman"/>
                <a:ea typeface="Times New Roman"/>
              </a:rPr>
              <a:t>самоуправления в детском коллективе, где основа – принцип цикличности </a:t>
            </a:r>
            <a:r>
              <a:rPr lang="ru-RU" sz="3100" b="1" dirty="0" smtClean="0">
                <a:solidFill>
                  <a:schemeClr val="tx1"/>
                </a:solidFill>
                <a:effectLst/>
                <a:latin typeface="Times New Roman"/>
                <a:ea typeface="Times New Roman"/>
              </a:rPr>
              <a:t/>
            </a:r>
            <a:br>
              <a:rPr lang="ru-RU" sz="3100" b="1" dirty="0" smtClean="0">
                <a:solidFill>
                  <a:schemeClr val="tx1"/>
                </a:solidFill>
                <a:effectLst/>
                <a:latin typeface="Times New Roman"/>
                <a:ea typeface="Times New Roman"/>
              </a:rPr>
            </a:br>
            <a:r>
              <a:rPr lang="ru-RU" sz="3100" b="1" dirty="0" smtClean="0">
                <a:solidFill>
                  <a:schemeClr val="tx1"/>
                </a:solidFill>
                <a:effectLst/>
                <a:latin typeface="Times New Roman"/>
                <a:ea typeface="Times New Roman"/>
              </a:rPr>
              <a:t>(</a:t>
            </a:r>
            <a:r>
              <a:rPr lang="ru-RU" sz="3100" b="1" dirty="0">
                <a:solidFill>
                  <a:schemeClr val="tx1"/>
                </a:solidFill>
                <a:effectLst/>
                <a:latin typeface="Times New Roman"/>
                <a:ea typeface="Times New Roman"/>
              </a:rPr>
              <a:t>цель – результат – анализ – цель):</a:t>
            </a:r>
            <a:r>
              <a:rPr lang="ru-RU" dirty="0">
                <a:latin typeface="Times New Roman"/>
                <a:ea typeface="Times New Roman"/>
              </a:rPr>
              <a:t/>
            </a:r>
            <a:br>
              <a:rPr lang="ru-RU" dirty="0">
                <a:latin typeface="Times New Roman"/>
                <a:ea typeface="Times New Roman"/>
              </a:rPr>
            </a:br>
            <a:endParaRPr lang="ru-RU" dirty="0"/>
          </a:p>
        </p:txBody>
      </p:sp>
    </p:spTree>
    <p:extLst>
      <p:ext uri="{BB962C8B-B14F-4D97-AF65-F5344CB8AC3E}">
        <p14:creationId xmlns:p14="http://schemas.microsoft.com/office/powerpoint/2010/main" val="15305364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600200"/>
            <a:ext cx="8640960" cy="4997152"/>
          </a:xfrm>
        </p:spPr>
        <p:txBody>
          <a:bodyPr>
            <a:normAutofit fontScale="40000" lnSpcReduction="20000"/>
          </a:bodyPr>
          <a:lstStyle/>
          <a:p>
            <a:pPr lvl="0" algn="just">
              <a:buFont typeface="+mj-lt"/>
              <a:buAutoNum type="arabicPeriod"/>
            </a:pPr>
            <a:r>
              <a:rPr lang="ru-RU" sz="4500" dirty="0" smtClean="0">
                <a:latin typeface="Times New Roman"/>
                <a:ea typeface="Times New Roman"/>
              </a:rPr>
              <a:t>       Для </a:t>
            </a:r>
            <a:r>
              <a:rPr lang="ru-RU" sz="4500" dirty="0">
                <a:latin typeface="Times New Roman"/>
                <a:ea typeface="Times New Roman"/>
              </a:rPr>
              <a:t>создания органов самоуправления вожатому необходимо увлечь детей интересным для них делом, а затем создать орган самоуправления для его реализации.</a:t>
            </a:r>
          </a:p>
          <a:p>
            <a:pPr lvl="0" algn="just">
              <a:buFont typeface="+mj-lt"/>
              <a:buAutoNum type="arabicPeriod"/>
            </a:pPr>
            <a:r>
              <a:rPr lang="ru-RU" sz="4500" dirty="0" smtClean="0">
                <a:latin typeface="Times New Roman"/>
                <a:ea typeface="Times New Roman"/>
              </a:rPr>
              <a:t>      Важное </a:t>
            </a:r>
            <a:r>
              <a:rPr lang="ru-RU" sz="4500" dirty="0">
                <a:latin typeface="Times New Roman"/>
                <a:ea typeface="Times New Roman"/>
              </a:rPr>
              <a:t>значение имеет превращение различных собраний, сборов в настоящие органы самоуправления. Для этого в отряде могут создаваться временные органы самоуправления, которые будут организаторами конкретного проекта. Эта инициативная группа ребят и выносит на обсуждение принятые идеи и проводит мозговой штурм.</a:t>
            </a:r>
          </a:p>
          <a:p>
            <a:pPr lvl="0" algn="just">
              <a:buFont typeface="+mj-lt"/>
              <a:buAutoNum type="arabicPeriod"/>
            </a:pPr>
            <a:r>
              <a:rPr lang="ru-RU" sz="4500" dirty="0" smtClean="0">
                <a:latin typeface="Times New Roman"/>
                <a:ea typeface="Times New Roman"/>
              </a:rPr>
              <a:t>     Это </a:t>
            </a:r>
            <a:r>
              <a:rPr lang="ru-RU" sz="4500" dirty="0">
                <a:latin typeface="Times New Roman"/>
                <a:ea typeface="Times New Roman"/>
              </a:rPr>
              <a:t>возможно при коллективном поиске решения поставленных задач. Однако, чем больше ответственности за реализацию идеи, тем меньшую ответственность ребята чувствуют за результат собственной деятельности.</a:t>
            </a:r>
          </a:p>
          <a:p>
            <a:pPr lvl="0" algn="just">
              <a:buFont typeface="+mj-lt"/>
              <a:buAutoNum type="arabicPeriod"/>
            </a:pPr>
            <a:r>
              <a:rPr lang="ru-RU" sz="4500" dirty="0" smtClean="0">
                <a:latin typeface="Times New Roman"/>
                <a:ea typeface="Times New Roman"/>
              </a:rPr>
              <a:t>     Наиболее </a:t>
            </a:r>
            <a:r>
              <a:rPr lang="ru-RU" sz="4500" dirty="0">
                <a:latin typeface="Times New Roman"/>
                <a:ea typeface="Times New Roman"/>
              </a:rPr>
              <a:t>интересно и эффективно проходят собрания -обсуждения, когда ведущий выбирается из числа членов отряда (например, дежурный командир) – таким образом, взрослый делится полномочиями с детьми. </a:t>
            </a:r>
          </a:p>
          <a:p>
            <a:pPr lvl="0" algn="just">
              <a:buFont typeface="+mj-lt"/>
              <a:buAutoNum type="arabicPeriod"/>
            </a:pPr>
            <a:r>
              <a:rPr lang="ru-RU" sz="4500" dirty="0" smtClean="0">
                <a:latin typeface="Times New Roman"/>
                <a:ea typeface="Times New Roman"/>
              </a:rPr>
              <a:t>     Нецелесообразно </a:t>
            </a:r>
            <a:r>
              <a:rPr lang="ru-RU" sz="4500" dirty="0">
                <a:latin typeface="Times New Roman"/>
                <a:ea typeface="Times New Roman"/>
              </a:rPr>
              <a:t>создавать внутри отряда постоянно действующие органы самоуправления. Хорошо использовать систему чередования творческих поручений.</a:t>
            </a:r>
          </a:p>
          <a:p>
            <a:pPr lvl="0" algn="just">
              <a:buFont typeface="+mj-lt"/>
              <a:buAutoNum type="arabicPeriod"/>
            </a:pPr>
            <a:r>
              <a:rPr lang="ru-RU" sz="4500" dirty="0" smtClean="0">
                <a:latin typeface="Times New Roman"/>
                <a:ea typeface="Times New Roman"/>
              </a:rPr>
              <a:t>     Временные </a:t>
            </a:r>
            <a:r>
              <a:rPr lang="ru-RU" sz="4500" dirty="0">
                <a:latin typeface="Times New Roman"/>
                <a:ea typeface="Times New Roman"/>
              </a:rPr>
              <a:t>органы самоуправления должны анализировать не только деятельность участников проведенного дела, но и собственную деятельность.</a:t>
            </a:r>
          </a:p>
          <a:p>
            <a:pPr marL="0" indent="0">
              <a:buNone/>
            </a:pPr>
            <a:endParaRPr lang="ru-RU" dirty="0"/>
          </a:p>
        </p:txBody>
      </p:sp>
      <p:sp>
        <p:nvSpPr>
          <p:cNvPr id="2" name="Заголовок 1"/>
          <p:cNvSpPr>
            <a:spLocks noGrp="1"/>
          </p:cNvSpPr>
          <p:nvPr>
            <p:ph type="title"/>
          </p:nvPr>
        </p:nvSpPr>
        <p:spPr/>
        <p:txBody>
          <a:bodyPr>
            <a:normAutofit fontScale="90000"/>
          </a:bodyPr>
          <a:lstStyle/>
          <a:p>
            <a:pPr marL="342900" lvl="0" indent="-342900" algn="ctr">
              <a:spcBef>
                <a:spcPct val="20000"/>
              </a:spcBef>
            </a:pPr>
            <a:r>
              <a:rPr lang="ru-RU" sz="3600" b="1" dirty="0" smtClean="0">
                <a:solidFill>
                  <a:prstClr val="black"/>
                </a:solidFill>
                <a:latin typeface="Times New Roman"/>
                <a:ea typeface="Times New Roman"/>
                <a:cs typeface="+mn-cs"/>
              </a:rPr>
              <a:t/>
            </a:r>
            <a:br>
              <a:rPr lang="ru-RU" sz="3600" b="1" dirty="0" smtClean="0">
                <a:solidFill>
                  <a:prstClr val="black"/>
                </a:solidFill>
                <a:latin typeface="Times New Roman"/>
                <a:ea typeface="Times New Roman"/>
                <a:cs typeface="+mn-cs"/>
              </a:rPr>
            </a:br>
            <a:r>
              <a:rPr lang="ru-RU" sz="3600" b="1" dirty="0" smtClean="0">
                <a:solidFill>
                  <a:prstClr val="black"/>
                </a:solidFill>
                <a:effectLst/>
                <a:latin typeface="Times New Roman"/>
                <a:ea typeface="Times New Roman"/>
                <a:cs typeface="+mn-cs"/>
              </a:rPr>
              <a:t>Содержание </a:t>
            </a:r>
            <a:r>
              <a:rPr lang="ru-RU" sz="3600" b="1" dirty="0">
                <a:solidFill>
                  <a:prstClr val="black"/>
                </a:solidFill>
                <a:effectLst/>
                <a:latin typeface="Times New Roman"/>
                <a:ea typeface="Times New Roman"/>
                <a:cs typeface="+mn-cs"/>
              </a:rPr>
              <a:t>деятельности органов </a:t>
            </a:r>
            <a:r>
              <a:rPr lang="ru-RU" sz="3600" b="1" dirty="0" smtClean="0">
                <a:solidFill>
                  <a:prstClr val="black"/>
                </a:solidFill>
                <a:effectLst/>
                <a:latin typeface="Times New Roman"/>
                <a:ea typeface="Times New Roman"/>
                <a:cs typeface="+mn-cs"/>
              </a:rPr>
              <a:t>самоуправления</a:t>
            </a:r>
            <a:r>
              <a:rPr lang="ru-RU" sz="1500" dirty="0">
                <a:solidFill>
                  <a:prstClr val="black"/>
                </a:solidFill>
                <a:latin typeface="Times New Roman"/>
                <a:ea typeface="Times New Roman"/>
                <a:cs typeface="+mn-cs"/>
              </a:rPr>
              <a:t/>
            </a:r>
            <a:br>
              <a:rPr lang="ru-RU" sz="1500" dirty="0">
                <a:solidFill>
                  <a:prstClr val="black"/>
                </a:solidFill>
                <a:latin typeface="Times New Roman"/>
                <a:ea typeface="Times New Roman"/>
                <a:cs typeface="+mn-cs"/>
              </a:rPr>
            </a:br>
            <a:endParaRPr lang="ru-RU" dirty="0"/>
          </a:p>
        </p:txBody>
      </p:sp>
    </p:spTree>
    <p:extLst>
      <p:ext uri="{BB962C8B-B14F-4D97-AF65-F5344CB8AC3E}">
        <p14:creationId xmlns:p14="http://schemas.microsoft.com/office/powerpoint/2010/main" val="15085040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904656"/>
          </a:xfrm>
        </p:spPr>
        <p:txBody>
          <a:bodyPr>
            <a:normAutofit lnSpcReduction="10000"/>
          </a:bodyPr>
          <a:lstStyle/>
          <a:p>
            <a:pPr indent="0" algn="just">
              <a:spcAft>
                <a:spcPts val="0"/>
              </a:spcAft>
              <a:buNone/>
            </a:pPr>
            <a:r>
              <a:rPr lang="ru-RU" dirty="0" smtClean="0">
                <a:latin typeface="Times New Roman"/>
                <a:ea typeface="Times New Roman"/>
              </a:rPr>
              <a:t>       </a:t>
            </a:r>
            <a:r>
              <a:rPr lang="ru-RU" b="1" dirty="0" smtClean="0">
                <a:latin typeface="Times New Roman"/>
                <a:ea typeface="Times New Roman"/>
              </a:rPr>
              <a:t>Особое </a:t>
            </a:r>
            <a:r>
              <a:rPr lang="ru-RU" b="1" dirty="0">
                <a:latin typeface="Times New Roman"/>
                <a:ea typeface="Times New Roman"/>
              </a:rPr>
              <a:t>значение для развития самоуправления в  детском лагере имеет взаимосвязь педагогического управления и детского самоуправления, которая может осуществляться через:</a:t>
            </a:r>
          </a:p>
          <a:p>
            <a:pPr lvl="1" algn="just">
              <a:buFont typeface="Symbol"/>
              <a:buChar char=""/>
              <a:tabLst>
                <a:tab pos="342900" algn="l"/>
              </a:tabLst>
            </a:pPr>
            <a:r>
              <a:rPr lang="ru-RU" dirty="0">
                <a:latin typeface="Times New Roman"/>
                <a:ea typeface="Times New Roman"/>
              </a:rPr>
              <a:t>поэтапное делегирование детям полномочий и ответственности для решения задач управления коллективом;</a:t>
            </a:r>
          </a:p>
          <a:p>
            <a:pPr lvl="1" algn="just">
              <a:buFont typeface="Symbol"/>
              <a:buChar char=""/>
              <a:tabLst>
                <a:tab pos="342900" algn="l"/>
              </a:tabLst>
            </a:pPr>
            <a:r>
              <a:rPr lang="ru-RU" dirty="0">
                <a:latin typeface="Times New Roman"/>
                <a:ea typeface="Times New Roman"/>
              </a:rPr>
              <a:t>взаимную ответственность вожатых перед детьми и детьми перед вожатыми за выполнение принятых коллективом решений;</a:t>
            </a:r>
          </a:p>
          <a:p>
            <a:pPr lvl="1" algn="just">
              <a:buFont typeface="Symbol"/>
              <a:buChar char=""/>
              <a:tabLst>
                <a:tab pos="342900" algn="l"/>
              </a:tabLst>
            </a:pPr>
            <a:r>
              <a:rPr lang="ru-RU" dirty="0">
                <a:latin typeface="Times New Roman"/>
                <a:ea typeface="Times New Roman"/>
              </a:rPr>
              <a:t>взаимную требовательность членов вожатского коллектива и детского коллектива друг к другу;</a:t>
            </a:r>
          </a:p>
          <a:p>
            <a:pPr lvl="1" algn="just">
              <a:buFont typeface="Symbol"/>
              <a:buChar char=""/>
              <a:tabLst>
                <a:tab pos="342900" algn="l"/>
              </a:tabLst>
            </a:pPr>
            <a:r>
              <a:rPr lang="ru-RU" dirty="0">
                <a:latin typeface="Times New Roman"/>
                <a:ea typeface="Times New Roman"/>
              </a:rPr>
              <a:t>совместную работу вожатского и детского коллективов;</a:t>
            </a:r>
          </a:p>
          <a:p>
            <a:pPr lvl="1" algn="just">
              <a:buFont typeface="Symbol"/>
              <a:buChar char=""/>
              <a:tabLst>
                <a:tab pos="342900" algn="l"/>
              </a:tabLst>
            </a:pPr>
            <a:r>
              <a:rPr lang="ru-RU" dirty="0">
                <a:latin typeface="Times New Roman"/>
                <a:ea typeface="Times New Roman"/>
              </a:rPr>
              <a:t>информирование ребят обо всех проблемах, возникающих в процессе подготовки и реализации проектов.</a:t>
            </a:r>
          </a:p>
          <a:p>
            <a:pPr marL="0" indent="0">
              <a:buNone/>
            </a:pPr>
            <a:endParaRPr lang="ru-RU" dirty="0"/>
          </a:p>
        </p:txBody>
      </p:sp>
    </p:spTree>
    <p:extLst>
      <p:ext uri="{BB962C8B-B14F-4D97-AF65-F5344CB8AC3E}">
        <p14:creationId xmlns:p14="http://schemas.microsoft.com/office/powerpoint/2010/main" val="3655445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92500" lnSpcReduction="20000"/>
          </a:bodyPr>
          <a:lstStyle/>
          <a:p>
            <a:pPr lvl="0" algn="just">
              <a:buFont typeface="+mj-lt"/>
              <a:buAutoNum type="arabicPeriod"/>
              <a:tabLst>
                <a:tab pos="228600" algn="l"/>
              </a:tabLst>
            </a:pPr>
            <a:r>
              <a:rPr lang="ru-RU" dirty="0" smtClean="0">
                <a:latin typeface="Times New Roman"/>
                <a:ea typeface="Times New Roman"/>
              </a:rPr>
              <a:t>Проведение </a:t>
            </a:r>
            <a:r>
              <a:rPr lang="ru-RU" dirty="0">
                <a:latin typeface="Times New Roman"/>
                <a:ea typeface="Times New Roman"/>
              </a:rPr>
              <a:t>спортивных мероприятий, игр. </a:t>
            </a:r>
            <a:r>
              <a:rPr lang="ru-RU" dirty="0" smtClean="0">
                <a:latin typeface="Times New Roman"/>
                <a:ea typeface="Times New Roman"/>
              </a:rPr>
              <a:t>Ответственность </a:t>
            </a:r>
            <a:r>
              <a:rPr lang="ru-RU" dirty="0">
                <a:latin typeface="Times New Roman"/>
                <a:ea typeface="Times New Roman"/>
              </a:rPr>
              <a:t>за подготовку мест для спортивных занятий возлагается </a:t>
            </a:r>
            <a:r>
              <a:rPr lang="ru-RU" dirty="0" smtClean="0">
                <a:latin typeface="Times New Roman"/>
                <a:ea typeface="Times New Roman"/>
              </a:rPr>
              <a:t>на учителя физической культуры. </a:t>
            </a:r>
            <a:r>
              <a:rPr lang="ru-RU" dirty="0">
                <a:latin typeface="Times New Roman"/>
                <a:ea typeface="Times New Roman"/>
              </a:rPr>
              <a:t>Присутствие медицинского работника на всех спортивно-массовых мероприятиях обязательно. </a:t>
            </a:r>
          </a:p>
          <a:p>
            <a:pPr marL="228600" indent="228600" algn="just">
              <a:spcAft>
                <a:spcPts val="0"/>
              </a:spcAft>
            </a:pPr>
            <a:r>
              <a:rPr lang="ru-RU" dirty="0" smtClean="0">
                <a:latin typeface="Times New Roman"/>
                <a:ea typeface="Times New Roman"/>
              </a:rPr>
              <a:t>   Во </a:t>
            </a:r>
            <a:r>
              <a:rPr lang="ru-RU" dirty="0">
                <a:latin typeface="Times New Roman"/>
                <a:ea typeface="Times New Roman"/>
              </a:rPr>
              <a:t>время отрядных спортивных тренировок, сборов и других мероприятий все дети должны находиться вместе с </a:t>
            </a:r>
            <a:r>
              <a:rPr lang="ru-RU" dirty="0" smtClean="0">
                <a:latin typeface="Times New Roman"/>
                <a:ea typeface="Times New Roman"/>
              </a:rPr>
              <a:t>воспитателем </a:t>
            </a:r>
            <a:r>
              <a:rPr lang="ru-RU" dirty="0">
                <a:latin typeface="Times New Roman"/>
                <a:ea typeface="Times New Roman"/>
              </a:rPr>
              <a:t>на участке лагеря или в помещении, где проводится данное мероприятие. Присутствие вожатого или воспитателя на утренней зарядке  обязательно. </a:t>
            </a:r>
          </a:p>
          <a:p>
            <a:pPr marL="228600" indent="228600" algn="just">
              <a:spcAft>
                <a:spcPts val="0"/>
              </a:spcAft>
            </a:pPr>
            <a:r>
              <a:rPr lang="ru-RU" dirty="0" smtClean="0">
                <a:latin typeface="Times New Roman"/>
                <a:ea typeface="Times New Roman"/>
              </a:rPr>
              <a:t>   Детские </a:t>
            </a:r>
            <a:r>
              <a:rPr lang="ru-RU" dirty="0">
                <a:latin typeface="Times New Roman"/>
                <a:ea typeface="Times New Roman"/>
              </a:rPr>
              <a:t>спортивные команды направляются на соревнования только в сопровождении </a:t>
            </a:r>
            <a:r>
              <a:rPr lang="ru-RU" dirty="0" smtClean="0">
                <a:latin typeface="Times New Roman"/>
                <a:ea typeface="Times New Roman"/>
              </a:rPr>
              <a:t>воспитателя</a:t>
            </a:r>
            <a:r>
              <a:rPr lang="ru-RU" dirty="0">
                <a:latin typeface="Times New Roman"/>
                <a:ea typeface="Times New Roman"/>
              </a:rPr>
              <a:t>, </a:t>
            </a:r>
            <a:r>
              <a:rPr lang="ru-RU" dirty="0" smtClean="0">
                <a:latin typeface="Times New Roman"/>
                <a:ea typeface="Times New Roman"/>
              </a:rPr>
              <a:t>тренера-преподавателя. </a:t>
            </a:r>
            <a:endParaRPr lang="ru-RU" dirty="0">
              <a:latin typeface="Times New Roman"/>
              <a:ea typeface="Times New Roman"/>
            </a:endParaRPr>
          </a:p>
          <a:p>
            <a:pPr marL="228600" indent="228600" algn="just">
              <a:spcAft>
                <a:spcPts val="0"/>
              </a:spcAft>
            </a:pPr>
            <a:r>
              <a:rPr lang="ru-RU" dirty="0" smtClean="0">
                <a:latin typeface="Times New Roman"/>
                <a:ea typeface="Times New Roman"/>
              </a:rPr>
              <a:t>   При </a:t>
            </a:r>
            <a:r>
              <a:rPr lang="ru-RU" dirty="0">
                <a:latin typeface="Times New Roman"/>
                <a:ea typeface="Times New Roman"/>
              </a:rPr>
              <a:t>проведении тренировок сборных команд </a:t>
            </a:r>
            <a:r>
              <a:rPr lang="ru-RU" dirty="0" smtClean="0">
                <a:latin typeface="Times New Roman"/>
                <a:ea typeface="Times New Roman"/>
              </a:rPr>
              <a:t>воспитатели </a:t>
            </a:r>
            <a:r>
              <a:rPr lang="ru-RU" dirty="0">
                <a:latin typeface="Times New Roman"/>
                <a:ea typeface="Times New Roman"/>
              </a:rPr>
              <a:t>должны передавать участников из своего отряда работнику лагеря, ответственному за данное мероприятие. </a:t>
            </a:r>
          </a:p>
          <a:p>
            <a:pPr marL="0" indent="0">
              <a:buNone/>
            </a:pPr>
            <a:endParaRPr lang="ru-RU" dirty="0"/>
          </a:p>
        </p:txBody>
      </p:sp>
    </p:spTree>
    <p:extLst>
      <p:ext uri="{BB962C8B-B14F-4D97-AF65-F5344CB8AC3E}">
        <p14:creationId xmlns:p14="http://schemas.microsoft.com/office/powerpoint/2010/main" val="25468850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lvl="0" algn="just">
              <a:buFont typeface="+mj-lt"/>
              <a:buAutoNum type="arabicPeriod"/>
            </a:pPr>
            <a:r>
              <a:rPr lang="ru-RU" b="1" dirty="0" smtClean="0">
                <a:latin typeface="Times New Roman"/>
                <a:ea typeface="Times New Roman"/>
              </a:rPr>
              <a:t>    Поиск</a:t>
            </a:r>
            <a:r>
              <a:rPr lang="ru-RU" b="1" dirty="0">
                <a:latin typeface="Times New Roman"/>
                <a:ea typeface="Times New Roman"/>
              </a:rPr>
              <a:t>.</a:t>
            </a:r>
            <a:r>
              <a:rPr lang="ru-RU" dirty="0">
                <a:latin typeface="Times New Roman"/>
                <a:ea typeface="Times New Roman"/>
              </a:rPr>
              <a:t> Развитие организаторских способностей у детей, воспитание у них чувства хозяина лагеря (старт-марш, разведка, поисковый десант и др.)</a:t>
            </a:r>
          </a:p>
          <a:p>
            <a:pPr lvl="0" algn="just">
              <a:buFont typeface="+mj-lt"/>
              <a:buAutoNum type="arabicPeriod"/>
            </a:pPr>
            <a:r>
              <a:rPr lang="ru-RU" b="1" dirty="0" smtClean="0">
                <a:latin typeface="Times New Roman"/>
                <a:ea typeface="Times New Roman"/>
              </a:rPr>
              <a:t>    Планирование </a:t>
            </a:r>
            <a:r>
              <a:rPr lang="ru-RU" b="1" dirty="0">
                <a:latin typeface="Times New Roman"/>
                <a:ea typeface="Times New Roman"/>
              </a:rPr>
              <a:t>коллективной деятельности.</a:t>
            </a:r>
            <a:r>
              <a:rPr lang="ru-RU" dirty="0">
                <a:latin typeface="Times New Roman"/>
                <a:ea typeface="Times New Roman"/>
              </a:rPr>
              <a:t> Полезно планировать разнотипные дела, используя методику коллективного творческого планирования (мозговой штурм, копилка предложений, аукцион идей и др.)</a:t>
            </a:r>
          </a:p>
          <a:p>
            <a:r>
              <a:rPr lang="ru-RU" b="1" dirty="0" smtClean="0">
                <a:latin typeface="Times New Roman"/>
                <a:ea typeface="Times New Roman"/>
              </a:rPr>
              <a:t>    Форма </a:t>
            </a:r>
            <a:r>
              <a:rPr lang="ru-RU" b="1" dirty="0">
                <a:latin typeface="Times New Roman"/>
                <a:ea typeface="Times New Roman"/>
              </a:rPr>
              <a:t>организации КТД.</a:t>
            </a:r>
            <a:r>
              <a:rPr lang="ru-RU" dirty="0">
                <a:latin typeface="Times New Roman"/>
                <a:ea typeface="Times New Roman"/>
              </a:rPr>
              <a:t> Возможно создание банка идей, клубов по интересам, мастер-классов, творческих лабораторий, дискуссионных центров для сбора и анализа предложений ребят по организации творческих дел, проектирования участия в них каждого из ребят, определения творческих заданий. </a:t>
            </a:r>
            <a:endParaRPr lang="ru-RU" dirty="0"/>
          </a:p>
        </p:txBody>
      </p:sp>
      <p:sp>
        <p:nvSpPr>
          <p:cNvPr id="2" name="Заголовок 1"/>
          <p:cNvSpPr>
            <a:spLocks noGrp="1"/>
          </p:cNvSpPr>
          <p:nvPr>
            <p:ph type="title"/>
          </p:nvPr>
        </p:nvSpPr>
        <p:spPr/>
        <p:txBody>
          <a:bodyPr>
            <a:normAutofit fontScale="90000"/>
          </a:bodyPr>
          <a:lstStyle/>
          <a:p>
            <a:pPr algn="ctr"/>
            <a:r>
              <a:rPr lang="ru-RU" sz="3600" b="1" dirty="0">
                <a:solidFill>
                  <a:schemeClr val="tx1"/>
                </a:solidFill>
                <a:effectLst/>
                <a:latin typeface="Times New Roman"/>
                <a:ea typeface="Times New Roman"/>
              </a:rPr>
              <a:t>Условия, необходимые для включения ребят в деятельность по самоуправлению:</a:t>
            </a:r>
            <a:r>
              <a:rPr lang="ru-RU" sz="3600" b="1" dirty="0">
                <a:latin typeface="Times New Roman"/>
                <a:ea typeface="Times New Roman"/>
              </a:rPr>
              <a:t/>
            </a:r>
            <a:br>
              <a:rPr lang="ru-RU" sz="3600" b="1" dirty="0">
                <a:latin typeface="Times New Roman"/>
                <a:ea typeface="Times New Roman"/>
              </a:rPr>
            </a:br>
            <a:endParaRPr lang="ru-RU" sz="3600" b="1" dirty="0"/>
          </a:p>
        </p:txBody>
      </p:sp>
    </p:spTree>
    <p:extLst>
      <p:ext uri="{BB962C8B-B14F-4D97-AF65-F5344CB8AC3E}">
        <p14:creationId xmlns:p14="http://schemas.microsoft.com/office/powerpoint/2010/main" val="20660127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indent="0" algn="just">
              <a:spcAft>
                <a:spcPts val="0"/>
              </a:spcAft>
              <a:buNone/>
            </a:pPr>
            <a:endParaRPr lang="ru-RU" dirty="0">
              <a:latin typeface="Times New Roman"/>
              <a:ea typeface="Times New Roman"/>
            </a:endParaRPr>
          </a:p>
          <a:p>
            <a:pPr lvl="1" algn="just">
              <a:buFont typeface="Wingdings"/>
              <a:buChar char=""/>
            </a:pPr>
            <a:r>
              <a:rPr lang="ru-RU" dirty="0">
                <a:latin typeface="Times New Roman"/>
                <a:ea typeface="Times New Roman"/>
              </a:rPr>
              <a:t>Ответьте для себя на вопрос: чему Вы хотите научить детей своего отряда в процессе организации самоуправления?</a:t>
            </a:r>
          </a:p>
          <a:p>
            <a:pPr lvl="1" algn="just">
              <a:buFont typeface="Wingdings"/>
              <a:buChar char=""/>
            </a:pPr>
            <a:r>
              <a:rPr lang="ru-RU" dirty="0">
                <a:latin typeface="Times New Roman"/>
                <a:ea typeface="Times New Roman"/>
              </a:rPr>
              <a:t>Какие полномочия Вы можете и хотите передать детям отряда?</a:t>
            </a:r>
          </a:p>
          <a:p>
            <a:pPr lvl="1" algn="just">
              <a:buFont typeface="Wingdings"/>
              <a:buChar char=""/>
            </a:pPr>
            <a:r>
              <a:rPr lang="ru-RU" dirty="0">
                <a:latin typeface="Times New Roman"/>
                <a:ea typeface="Times New Roman"/>
              </a:rPr>
              <a:t>Определите, каковы возможности детей, исходя из их возрастных особенностей, психологической характеристики?</a:t>
            </a:r>
          </a:p>
          <a:p>
            <a:pPr lvl="1" algn="just">
              <a:buFont typeface="Wingdings"/>
              <a:buChar char=""/>
            </a:pPr>
            <a:r>
              <a:rPr lang="ru-RU" dirty="0">
                <a:latin typeface="Times New Roman"/>
                <a:ea typeface="Times New Roman"/>
              </a:rPr>
              <a:t>Определите, какая управленческая структура будет существовать в отряде, какие поручения нужно передать детям?</a:t>
            </a:r>
          </a:p>
          <a:p>
            <a:pPr lvl="1" algn="just">
              <a:buFont typeface="Wingdings"/>
              <a:buChar char=""/>
            </a:pPr>
            <a:r>
              <a:rPr lang="ru-RU" dirty="0">
                <a:latin typeface="Times New Roman"/>
                <a:ea typeface="Times New Roman"/>
              </a:rPr>
              <a:t>Спрогнозируйте цикличность чередования творческих поручений.</a:t>
            </a:r>
          </a:p>
          <a:p>
            <a:pPr lvl="1" algn="just">
              <a:buFont typeface="Wingdings"/>
              <a:buChar char=""/>
            </a:pPr>
            <a:r>
              <a:rPr lang="ru-RU" dirty="0">
                <a:latin typeface="Times New Roman"/>
                <a:ea typeface="Times New Roman"/>
              </a:rPr>
              <a:t>Претворите свои идеи в жизнь вместе с детьми.</a:t>
            </a:r>
          </a:p>
          <a:p>
            <a:pPr marL="0" indent="0">
              <a:buNone/>
            </a:pPr>
            <a:endParaRPr lang="ru-RU" dirty="0"/>
          </a:p>
        </p:txBody>
      </p:sp>
      <p:sp>
        <p:nvSpPr>
          <p:cNvPr id="2" name="Заголовок 1"/>
          <p:cNvSpPr>
            <a:spLocks noGrp="1"/>
          </p:cNvSpPr>
          <p:nvPr>
            <p:ph type="title"/>
          </p:nvPr>
        </p:nvSpPr>
        <p:spPr/>
        <p:txBody>
          <a:bodyPr>
            <a:normAutofit fontScale="90000"/>
          </a:bodyPr>
          <a:lstStyle/>
          <a:p>
            <a:pPr algn="ctr"/>
            <a:r>
              <a:rPr lang="ru-RU" b="1" dirty="0">
                <a:solidFill>
                  <a:schemeClr val="tx1"/>
                </a:solidFill>
                <a:effectLst/>
                <a:latin typeface="Times New Roman"/>
                <a:ea typeface="Times New Roman"/>
              </a:rPr>
              <a:t>Советы вожатому по организации самоуправления в </a:t>
            </a:r>
            <a:r>
              <a:rPr lang="ru-RU" b="1" dirty="0" smtClean="0">
                <a:solidFill>
                  <a:schemeClr val="tx1"/>
                </a:solidFill>
                <a:effectLst/>
                <a:latin typeface="Times New Roman"/>
                <a:ea typeface="Times New Roman"/>
              </a:rPr>
              <a:t>отряде:</a:t>
            </a:r>
            <a:endParaRPr lang="ru-RU" dirty="0">
              <a:solidFill>
                <a:schemeClr val="tx1"/>
              </a:solidFill>
              <a:effectLst/>
            </a:endParaRPr>
          </a:p>
        </p:txBody>
      </p:sp>
    </p:spTree>
    <p:extLst>
      <p:ext uri="{BB962C8B-B14F-4D97-AF65-F5344CB8AC3E}">
        <p14:creationId xmlns:p14="http://schemas.microsoft.com/office/powerpoint/2010/main" val="20678605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b="1" i="1" dirty="0" smtClean="0">
                <a:latin typeface="Times New Roman" pitchFamily="18" charset="0"/>
                <a:cs typeface="Times New Roman" pitchFamily="18" charset="0"/>
              </a:rPr>
              <a:t>Игры на знакомство;</a:t>
            </a:r>
          </a:p>
          <a:p>
            <a:pPr marL="0" indent="0">
              <a:buNone/>
            </a:pPr>
            <a:r>
              <a:rPr lang="ru-RU" b="1" i="1" dirty="0" smtClean="0">
                <a:latin typeface="Times New Roman" pitchFamily="18" charset="0"/>
                <a:cs typeface="Times New Roman" pitchFamily="18" charset="0"/>
              </a:rPr>
              <a:t>Деловые игры  во время  организационного периода:</a:t>
            </a:r>
          </a:p>
          <a:p>
            <a:pPr marL="0" indent="0">
              <a:buNone/>
            </a:pPr>
            <a:r>
              <a:rPr lang="ru-RU" dirty="0" smtClean="0"/>
              <a:t>«Адаптация»</a:t>
            </a:r>
          </a:p>
          <a:p>
            <a:pPr marL="0" indent="0">
              <a:buNone/>
            </a:pPr>
            <a:r>
              <a:rPr lang="ru-RU" dirty="0" smtClean="0"/>
              <a:t>«Рисуем лидера»</a:t>
            </a:r>
          </a:p>
          <a:p>
            <a:pPr marL="0" indent="0">
              <a:buNone/>
            </a:pPr>
            <a:r>
              <a:rPr lang="ru-RU" b="1" i="1" dirty="0" smtClean="0">
                <a:latin typeface="Times New Roman" pitchFamily="18" charset="0"/>
                <a:cs typeface="Times New Roman" pitchFamily="18" charset="0"/>
              </a:rPr>
              <a:t>Веревочный курс – специально подготовленные упражнения на сплочение группы.</a:t>
            </a:r>
            <a:endParaRPr lang="ru-RU" b="1" i="1"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ru-RU" b="1" dirty="0">
                <a:solidFill>
                  <a:schemeClr val="tx1"/>
                </a:solidFill>
                <a:effectLst/>
                <a:latin typeface="Times New Roman"/>
                <a:ea typeface="Times New Roman"/>
              </a:rPr>
              <a:t>Малые формы работы </a:t>
            </a:r>
            <a:r>
              <a:rPr lang="ru-RU" b="1" dirty="0" smtClean="0">
                <a:solidFill>
                  <a:schemeClr val="tx1"/>
                </a:solidFill>
                <a:effectLst/>
                <a:latin typeface="Times New Roman"/>
                <a:ea typeface="Times New Roman"/>
              </a:rPr>
              <a:t/>
            </a:r>
            <a:br>
              <a:rPr lang="ru-RU" b="1" dirty="0" smtClean="0">
                <a:solidFill>
                  <a:schemeClr val="tx1"/>
                </a:solidFill>
                <a:effectLst/>
                <a:latin typeface="Times New Roman"/>
                <a:ea typeface="Times New Roman"/>
              </a:rPr>
            </a:br>
            <a:r>
              <a:rPr lang="ru-RU" b="1" dirty="0" smtClean="0">
                <a:solidFill>
                  <a:schemeClr val="tx1"/>
                </a:solidFill>
                <a:effectLst/>
                <a:latin typeface="Times New Roman"/>
                <a:ea typeface="Times New Roman"/>
              </a:rPr>
              <a:t>с </a:t>
            </a:r>
            <a:r>
              <a:rPr lang="ru-RU" b="1" dirty="0">
                <a:solidFill>
                  <a:schemeClr val="tx1"/>
                </a:solidFill>
                <a:effectLst/>
                <a:latin typeface="Times New Roman"/>
                <a:ea typeface="Times New Roman"/>
              </a:rPr>
              <a:t>детским коллективом</a:t>
            </a:r>
            <a:endParaRPr lang="ru-RU" dirty="0">
              <a:solidFill>
                <a:schemeClr val="tx1"/>
              </a:solidFill>
              <a:effectLst/>
            </a:endParaRPr>
          </a:p>
        </p:txBody>
      </p:sp>
    </p:spTree>
    <p:extLst>
      <p:ext uri="{BB962C8B-B14F-4D97-AF65-F5344CB8AC3E}">
        <p14:creationId xmlns:p14="http://schemas.microsoft.com/office/powerpoint/2010/main" val="24891673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endParaRPr lang="ru-RU" dirty="0" smtClean="0"/>
          </a:p>
          <a:p>
            <a:pPr algn="ctr"/>
            <a:r>
              <a:rPr lang="ru-RU" b="1" i="1" dirty="0" smtClean="0">
                <a:latin typeface="Times New Roman" pitchFamily="18" charset="0"/>
                <a:cs typeface="Times New Roman" pitchFamily="18" charset="0"/>
              </a:rPr>
              <a:t>Вечерняя (А. Иванов)</a:t>
            </a:r>
          </a:p>
          <a:p>
            <a:pPr algn="ctr"/>
            <a:r>
              <a:rPr lang="ru-RU" b="1" i="1" dirty="0" smtClean="0">
                <a:latin typeface="Times New Roman" pitchFamily="18" charset="0"/>
                <a:cs typeface="Times New Roman" pitchFamily="18" charset="0"/>
              </a:rPr>
              <a:t>Все расстоянья (М. </a:t>
            </a:r>
            <a:r>
              <a:rPr lang="ru-RU" b="1" i="1" dirty="0" err="1" smtClean="0">
                <a:latin typeface="Times New Roman" pitchFamily="18" charset="0"/>
                <a:cs typeface="Times New Roman" pitchFamily="18" charset="0"/>
              </a:rPr>
              <a:t>Бесчальник</a:t>
            </a:r>
            <a:r>
              <a:rPr lang="ru-RU" b="1" i="1" dirty="0" smtClean="0">
                <a:latin typeface="Times New Roman" pitchFamily="18" charset="0"/>
                <a:cs typeface="Times New Roman" pitchFamily="18" charset="0"/>
              </a:rPr>
              <a:t>)</a:t>
            </a:r>
          </a:p>
          <a:p>
            <a:pPr algn="ctr"/>
            <a:r>
              <a:rPr lang="ru-RU" b="1" i="1" dirty="0" smtClean="0">
                <a:latin typeface="Times New Roman" pitchFamily="18" charset="0"/>
                <a:cs typeface="Times New Roman" pitchFamily="18" charset="0"/>
              </a:rPr>
              <a:t>Милая моя (Ю. Визбор)</a:t>
            </a:r>
          </a:p>
          <a:p>
            <a:pPr algn="ctr"/>
            <a:r>
              <a:rPr lang="ru-RU" b="1" i="1" dirty="0" smtClean="0">
                <a:latin typeface="Times New Roman" pitchFamily="18" charset="0"/>
                <a:cs typeface="Times New Roman" pitchFamily="18" charset="0"/>
              </a:rPr>
              <a:t>А все кончается… (В. Ланцберг)</a:t>
            </a:r>
          </a:p>
          <a:p>
            <a:pPr marL="0" indent="0">
              <a:buNone/>
            </a:pPr>
            <a:endParaRPr lang="ru-RU" dirty="0"/>
          </a:p>
        </p:txBody>
      </p:sp>
      <p:sp>
        <p:nvSpPr>
          <p:cNvPr id="2" name="Заголовок 1"/>
          <p:cNvSpPr>
            <a:spLocks noGrp="1"/>
          </p:cNvSpPr>
          <p:nvPr>
            <p:ph type="title"/>
          </p:nvPr>
        </p:nvSpPr>
        <p:spPr/>
        <p:txBody>
          <a:bodyPr/>
          <a:lstStyle/>
          <a:p>
            <a:pPr algn="ctr"/>
            <a:r>
              <a:rPr lang="ru-RU" b="1" dirty="0" smtClean="0">
                <a:solidFill>
                  <a:schemeClr val="tx1"/>
                </a:solidFill>
                <a:effectLst/>
                <a:latin typeface="Times New Roman" pitchFamily="18" charset="0"/>
                <a:cs typeface="Times New Roman" pitchFamily="18" charset="0"/>
              </a:rPr>
              <a:t>Песенник </a:t>
            </a:r>
            <a:endParaRPr lang="ru-RU"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2625692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lgn="just">
              <a:spcAft>
                <a:spcPts val="0"/>
              </a:spcAft>
              <a:buNone/>
            </a:pPr>
            <a:r>
              <a:rPr lang="ru-RU" dirty="0" smtClean="0">
                <a:latin typeface="Times New Roman"/>
                <a:ea typeface="Times New Roman"/>
              </a:rPr>
              <a:t>        Решетова </a:t>
            </a:r>
            <a:r>
              <a:rPr lang="ru-RU" dirty="0">
                <a:latin typeface="Times New Roman"/>
                <a:ea typeface="Times New Roman"/>
              </a:rPr>
              <a:t>Екатерина Евгеньевна, ОТРЯДНОМУ ВОЖАТОМУ (методические рекомендации по организации практической деятельности отрядного вожатого        с временным детским коллективом в оздоровительно-образовательном учреждении) ВЫПУСК № 3, г. Нижний Новгород, 2006 г./Департамент образования </a:t>
            </a:r>
            <a:r>
              <a:rPr lang="ru-RU" dirty="0" smtClean="0">
                <a:latin typeface="Times New Roman"/>
                <a:ea typeface="Times New Roman"/>
              </a:rPr>
              <a:t>Нижегородской </a:t>
            </a:r>
            <a:r>
              <a:rPr lang="ru-RU" dirty="0">
                <a:latin typeface="Times New Roman"/>
                <a:ea typeface="Times New Roman"/>
              </a:rPr>
              <a:t>области Государственное образовательное учреждение дополнительного образования детей «Центр эстетического воспитания детей Нижегородской области»</a:t>
            </a:r>
          </a:p>
          <a:p>
            <a:pPr indent="0" algn="just">
              <a:spcAft>
                <a:spcPts val="0"/>
              </a:spcAft>
              <a:buNone/>
            </a:pPr>
            <a:r>
              <a:rPr lang="ru-RU" dirty="0" smtClean="0">
                <a:latin typeface="Times New Roman"/>
                <a:ea typeface="Times New Roman"/>
              </a:rPr>
              <a:t>   </a:t>
            </a:r>
          </a:p>
          <a:p>
            <a:pPr indent="0" algn="just">
              <a:spcAft>
                <a:spcPts val="0"/>
              </a:spcAft>
              <a:buNone/>
            </a:pPr>
            <a:r>
              <a:rPr lang="ru-RU" dirty="0">
                <a:latin typeface="Times New Roman"/>
                <a:ea typeface="Times New Roman"/>
              </a:rPr>
              <a:t> </a:t>
            </a:r>
            <a:r>
              <a:rPr lang="ru-RU" dirty="0" smtClean="0">
                <a:latin typeface="Times New Roman"/>
                <a:ea typeface="Times New Roman"/>
              </a:rPr>
              <a:t>  Данный </a:t>
            </a:r>
            <a:r>
              <a:rPr lang="ru-RU" dirty="0">
                <a:latin typeface="Times New Roman"/>
                <a:ea typeface="Times New Roman"/>
              </a:rPr>
              <a:t>сборник составлен для вожатых, методистов, воспитателей и организаторов лагерных смен.</a:t>
            </a:r>
          </a:p>
          <a:p>
            <a:pPr indent="0" algn="just">
              <a:spcAft>
                <a:spcPts val="0"/>
              </a:spcAft>
              <a:buNone/>
            </a:pPr>
            <a:r>
              <a:rPr lang="ru-RU" dirty="0">
                <a:latin typeface="Times New Roman"/>
                <a:ea typeface="Times New Roman"/>
              </a:rPr>
              <a:t> </a:t>
            </a:r>
          </a:p>
          <a:p>
            <a:pPr marL="0" indent="0" algn="just">
              <a:buNone/>
            </a:pPr>
            <a:r>
              <a:rPr lang="ru-RU" dirty="0" smtClean="0">
                <a:latin typeface="Times New Roman"/>
                <a:ea typeface="Times New Roman"/>
              </a:rPr>
              <a:t>        Составитель </a:t>
            </a:r>
            <a:r>
              <a:rPr lang="ru-RU" dirty="0">
                <a:latin typeface="Times New Roman"/>
                <a:ea typeface="Times New Roman"/>
              </a:rPr>
              <a:t>– Решетова Екатерина Евгеньевна, главный специалист ГОУ ДОД «Центр эстетического воспитания детей Нижегородской области». </a:t>
            </a:r>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effectLst/>
                <a:latin typeface="Times New Roman"/>
                <a:ea typeface="Times New Roman"/>
              </a:rPr>
              <a:t/>
            </a:r>
            <a:br>
              <a:rPr lang="ru-RU" b="1" dirty="0" smtClean="0">
                <a:solidFill>
                  <a:schemeClr val="tx1"/>
                </a:solidFill>
                <a:effectLst/>
                <a:latin typeface="Times New Roman"/>
                <a:ea typeface="Times New Roman"/>
              </a:rPr>
            </a:br>
            <a:r>
              <a:rPr lang="ru-RU" b="1" dirty="0" smtClean="0">
                <a:solidFill>
                  <a:schemeClr val="tx1"/>
                </a:solidFill>
                <a:effectLst/>
                <a:latin typeface="Times New Roman"/>
                <a:ea typeface="Times New Roman"/>
              </a:rPr>
              <a:t>Литература </a:t>
            </a:r>
            <a:r>
              <a:rPr lang="ru-RU" b="1" dirty="0">
                <a:latin typeface="Times New Roman"/>
                <a:ea typeface="Times New Roman"/>
              </a:rPr>
              <a:t/>
            </a:r>
            <a:br>
              <a:rPr lang="ru-RU" b="1" dirty="0">
                <a:latin typeface="Times New Roman"/>
                <a:ea typeface="Times New Roman"/>
              </a:rPr>
            </a:br>
            <a:endParaRPr lang="ru-RU" b="1" dirty="0"/>
          </a:p>
        </p:txBody>
      </p:sp>
    </p:spTree>
    <p:extLst>
      <p:ext uri="{BB962C8B-B14F-4D97-AF65-F5344CB8AC3E}">
        <p14:creationId xmlns:p14="http://schemas.microsoft.com/office/powerpoint/2010/main" val="37733286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endParaRPr lang="ru-RU" sz="4400" b="1" dirty="0" smtClean="0">
              <a:latin typeface="Times New Roman" pitchFamily="18" charset="0"/>
              <a:cs typeface="Times New Roman" pitchFamily="18" charset="0"/>
            </a:endParaRPr>
          </a:p>
          <a:p>
            <a:pPr marL="0" indent="0" algn="ctr">
              <a:buNone/>
            </a:pPr>
            <a:r>
              <a:rPr lang="ru-RU" sz="4400" b="1" dirty="0" smtClean="0">
                <a:latin typeface="Times New Roman" pitchFamily="18" charset="0"/>
                <a:cs typeface="Times New Roman" pitchFamily="18" charset="0"/>
              </a:rPr>
              <a:t>СПАСИБО ЗА ВНИМАНИЕ!</a:t>
            </a:r>
            <a:endParaRPr lang="ru-RU" sz="4400" b="1"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endParaRPr lang="ru-RU" dirty="0"/>
          </a:p>
        </p:txBody>
      </p:sp>
    </p:spTree>
    <p:extLst>
      <p:ext uri="{BB962C8B-B14F-4D97-AF65-F5344CB8AC3E}">
        <p14:creationId xmlns:p14="http://schemas.microsoft.com/office/powerpoint/2010/main" val="3987053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10000"/>
          </a:bodyPr>
          <a:lstStyle/>
          <a:p>
            <a:pPr marL="228600" indent="0" algn="just">
              <a:spcAft>
                <a:spcPts val="0"/>
              </a:spcAft>
              <a:buNone/>
            </a:pPr>
            <a:r>
              <a:rPr lang="ru-RU" dirty="0" smtClean="0">
                <a:latin typeface="Times New Roman"/>
                <a:ea typeface="Times New Roman"/>
              </a:rPr>
              <a:t>     Во </a:t>
            </a:r>
            <a:r>
              <a:rPr lang="ru-RU" dirty="0">
                <a:latin typeface="Times New Roman"/>
                <a:ea typeface="Times New Roman"/>
              </a:rPr>
              <a:t>время мероприятий (спартакиады, </a:t>
            </a:r>
            <a:r>
              <a:rPr lang="ru-RU" dirty="0" smtClean="0">
                <a:latin typeface="Times New Roman"/>
                <a:ea typeface="Times New Roman"/>
              </a:rPr>
              <a:t>фестивали</a:t>
            </a:r>
            <a:r>
              <a:rPr lang="ru-RU" dirty="0">
                <a:latin typeface="Times New Roman"/>
                <a:ea typeface="Times New Roman"/>
              </a:rPr>
              <a:t>, </a:t>
            </a:r>
            <a:r>
              <a:rPr lang="ru-RU" dirty="0" smtClean="0">
                <a:latin typeface="Times New Roman"/>
                <a:ea typeface="Times New Roman"/>
              </a:rPr>
              <a:t>праздники</a:t>
            </a:r>
            <a:r>
              <a:rPr lang="ru-RU" dirty="0">
                <a:latin typeface="Times New Roman"/>
                <a:ea typeface="Times New Roman"/>
              </a:rPr>
              <a:t>, аттракционы, концерты и т.д.) с детьми обязательно находятся </a:t>
            </a:r>
            <a:r>
              <a:rPr lang="ru-RU" dirty="0" smtClean="0">
                <a:latin typeface="Times New Roman"/>
                <a:ea typeface="Times New Roman"/>
              </a:rPr>
              <a:t>начальник </a:t>
            </a:r>
            <a:r>
              <a:rPr lang="ru-RU" dirty="0">
                <a:latin typeface="Times New Roman"/>
                <a:ea typeface="Times New Roman"/>
              </a:rPr>
              <a:t>лагеря, </a:t>
            </a:r>
            <a:r>
              <a:rPr lang="ru-RU" dirty="0" smtClean="0">
                <a:latin typeface="Times New Roman"/>
                <a:ea typeface="Times New Roman"/>
              </a:rPr>
              <a:t>заместитель начальника лагеря, </a:t>
            </a:r>
            <a:r>
              <a:rPr lang="ru-RU" dirty="0">
                <a:latin typeface="Times New Roman"/>
                <a:ea typeface="Times New Roman"/>
              </a:rPr>
              <a:t>вожатые и воспитатели отрядов (тренеры-преподаватели), медицинские работники. </a:t>
            </a:r>
            <a:endParaRPr lang="ru-RU" dirty="0" smtClean="0">
              <a:latin typeface="Times New Roman"/>
              <a:ea typeface="Times New Roman"/>
            </a:endParaRPr>
          </a:p>
          <a:p>
            <a:pPr marL="228600" indent="0" algn="just">
              <a:spcAft>
                <a:spcPts val="0"/>
              </a:spcAft>
              <a:buNone/>
            </a:pPr>
            <a:r>
              <a:rPr lang="ru-RU" dirty="0">
                <a:latin typeface="Times New Roman"/>
                <a:ea typeface="Times New Roman"/>
              </a:rPr>
              <a:t> </a:t>
            </a:r>
            <a:r>
              <a:rPr lang="ru-RU" dirty="0" smtClean="0">
                <a:latin typeface="Times New Roman"/>
                <a:ea typeface="Times New Roman"/>
              </a:rPr>
              <a:t>   Лица</a:t>
            </a:r>
            <a:r>
              <a:rPr lang="ru-RU" dirty="0">
                <a:latin typeface="Times New Roman"/>
                <a:ea typeface="Times New Roman"/>
              </a:rPr>
              <a:t>, ответственные за проведение массовых мероприятий, обеспечивают полный порядок, исключающий несчастные случаи среди участников и зрителей. </a:t>
            </a:r>
            <a:endParaRPr lang="ru-RU" dirty="0" smtClean="0">
              <a:latin typeface="Times New Roman"/>
              <a:ea typeface="Times New Roman"/>
            </a:endParaRPr>
          </a:p>
          <a:p>
            <a:pPr marL="228600" indent="0" algn="just">
              <a:spcAft>
                <a:spcPts val="0"/>
              </a:spcAft>
              <a:buNone/>
            </a:pPr>
            <a:r>
              <a:rPr lang="ru-RU" dirty="0">
                <a:latin typeface="Times New Roman"/>
                <a:ea typeface="Times New Roman"/>
              </a:rPr>
              <a:t> </a:t>
            </a:r>
            <a:r>
              <a:rPr lang="ru-RU" dirty="0" smtClean="0">
                <a:latin typeface="Times New Roman"/>
                <a:ea typeface="Times New Roman"/>
              </a:rPr>
              <a:t>   </a:t>
            </a:r>
            <a:r>
              <a:rPr lang="ru-RU" u="sng" dirty="0" smtClean="0">
                <a:latin typeface="Times New Roman"/>
                <a:ea typeface="Times New Roman"/>
              </a:rPr>
              <a:t>Категорически </a:t>
            </a:r>
            <a:r>
              <a:rPr lang="ru-RU" u="sng" dirty="0">
                <a:latin typeface="Times New Roman"/>
                <a:ea typeface="Times New Roman"/>
              </a:rPr>
              <a:t>запрещается разжигать костры легковоспламеняющимися средствами, устраивать фейерверки, факельные шествия и другие мероприятия, связанные с опасностью возникновения пожара, без разрешения </a:t>
            </a:r>
            <a:r>
              <a:rPr lang="ru-RU" u="sng" dirty="0" smtClean="0">
                <a:latin typeface="Times New Roman"/>
                <a:ea typeface="Times New Roman"/>
              </a:rPr>
              <a:t>начальника </a:t>
            </a:r>
            <a:r>
              <a:rPr lang="ru-RU" u="sng" dirty="0">
                <a:latin typeface="Times New Roman"/>
                <a:ea typeface="Times New Roman"/>
              </a:rPr>
              <a:t>лагеря. </a:t>
            </a:r>
          </a:p>
          <a:p>
            <a:pPr marL="0" indent="0">
              <a:buNone/>
            </a:pPr>
            <a:endParaRPr lang="ru-RU" dirty="0"/>
          </a:p>
        </p:txBody>
      </p:sp>
    </p:spTree>
    <p:extLst>
      <p:ext uri="{BB962C8B-B14F-4D97-AF65-F5344CB8AC3E}">
        <p14:creationId xmlns:p14="http://schemas.microsoft.com/office/powerpoint/2010/main" val="1456662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lvl="0" indent="0" algn="just">
              <a:buNone/>
              <a:tabLst>
                <a:tab pos="228600" algn="l"/>
              </a:tabLst>
            </a:pPr>
            <a:r>
              <a:rPr lang="ru-RU" dirty="0" smtClean="0">
                <a:latin typeface="Times New Roman"/>
                <a:ea typeface="Times New Roman"/>
              </a:rPr>
              <a:t>       При </a:t>
            </a:r>
            <a:r>
              <a:rPr lang="ru-RU" dirty="0">
                <a:latin typeface="Times New Roman"/>
                <a:ea typeface="Times New Roman"/>
              </a:rPr>
              <a:t>занятиях  в </a:t>
            </a:r>
            <a:r>
              <a:rPr lang="ru-RU" dirty="0" smtClean="0">
                <a:latin typeface="Times New Roman"/>
                <a:ea typeface="Times New Roman"/>
              </a:rPr>
              <a:t>кружках</a:t>
            </a:r>
            <a:r>
              <a:rPr lang="ru-RU" dirty="0">
                <a:latin typeface="Times New Roman"/>
                <a:ea typeface="Times New Roman"/>
              </a:rPr>
              <a:t>, секциях и обеспечение безопасности жизни и здоровья детей, </a:t>
            </a:r>
            <a:r>
              <a:rPr lang="ru-RU" dirty="0" smtClean="0">
                <a:latin typeface="Times New Roman"/>
                <a:ea typeface="Times New Roman"/>
              </a:rPr>
              <a:t>педагоги доп. образования отвечают </a:t>
            </a:r>
            <a:r>
              <a:rPr lang="ru-RU" dirty="0">
                <a:latin typeface="Times New Roman"/>
                <a:ea typeface="Times New Roman"/>
              </a:rPr>
              <a:t>за исправность </a:t>
            </a:r>
            <a:r>
              <a:rPr lang="ru-RU" dirty="0" smtClean="0">
                <a:latin typeface="Times New Roman"/>
                <a:ea typeface="Times New Roman"/>
              </a:rPr>
              <a:t>приборов</a:t>
            </a:r>
            <a:r>
              <a:rPr lang="ru-RU" dirty="0">
                <a:latin typeface="Times New Roman"/>
                <a:ea typeface="Times New Roman"/>
              </a:rPr>
              <a:t>, наличие необходимых ограждений, достаточную освещенность рабочих мест, использование материалов, безопасных для здоровья детей. </a:t>
            </a:r>
            <a:endParaRPr lang="ru-RU" dirty="0" smtClean="0">
              <a:latin typeface="Times New Roman"/>
              <a:ea typeface="Times New Roman"/>
            </a:endParaRPr>
          </a:p>
          <a:p>
            <a:pPr marL="0" lvl="0" indent="0" algn="just">
              <a:buNone/>
              <a:tabLst>
                <a:tab pos="228600" algn="l"/>
              </a:tabLst>
            </a:pPr>
            <a:r>
              <a:rPr lang="ru-RU" dirty="0">
                <a:latin typeface="Times New Roman"/>
                <a:ea typeface="Times New Roman"/>
              </a:rPr>
              <a:t> </a:t>
            </a:r>
            <a:r>
              <a:rPr lang="ru-RU" dirty="0" smtClean="0">
                <a:latin typeface="Times New Roman"/>
                <a:ea typeface="Times New Roman"/>
              </a:rPr>
              <a:t>      Перед </a:t>
            </a:r>
            <a:r>
              <a:rPr lang="ru-RU" dirty="0">
                <a:latin typeface="Times New Roman"/>
                <a:ea typeface="Times New Roman"/>
              </a:rPr>
              <a:t>занятиями руководитель кружка инструктирует каждого ребенка на рабочем месте по обращению с оборудованием, инструментом, показывает безопасные приемы труда. </a:t>
            </a:r>
          </a:p>
          <a:p>
            <a:pPr marL="0" indent="0">
              <a:buNone/>
            </a:pPr>
            <a:endParaRPr lang="ru-RU" dirty="0"/>
          </a:p>
        </p:txBody>
      </p:sp>
      <p:sp>
        <p:nvSpPr>
          <p:cNvPr id="2" name="Заголовок 1"/>
          <p:cNvSpPr>
            <a:spLocks noGrp="1"/>
          </p:cNvSpPr>
          <p:nvPr>
            <p:ph type="title"/>
          </p:nvPr>
        </p:nvSpPr>
        <p:spPr/>
        <p:txBody>
          <a:bodyPr>
            <a:normAutofit fontScale="90000"/>
          </a:bodyPr>
          <a:lstStyle/>
          <a:p>
            <a:pPr algn="ctr"/>
            <a:r>
              <a:rPr lang="ru-RU" dirty="0">
                <a:solidFill>
                  <a:schemeClr val="tx1"/>
                </a:solidFill>
                <a:effectLst/>
                <a:latin typeface="Times New Roman"/>
                <a:ea typeface="Times New Roman"/>
              </a:rPr>
              <a:t>Пребывание </a:t>
            </a:r>
            <a:r>
              <a:rPr lang="ru-RU" dirty="0" smtClean="0">
                <a:solidFill>
                  <a:schemeClr val="tx1"/>
                </a:solidFill>
                <a:effectLst/>
                <a:latin typeface="Times New Roman"/>
                <a:ea typeface="Times New Roman"/>
              </a:rPr>
              <a:t/>
            </a:r>
            <a:br>
              <a:rPr lang="ru-RU" dirty="0" smtClean="0">
                <a:solidFill>
                  <a:schemeClr val="tx1"/>
                </a:solidFill>
                <a:effectLst/>
                <a:latin typeface="Times New Roman"/>
                <a:ea typeface="Times New Roman"/>
              </a:rPr>
            </a:br>
            <a:r>
              <a:rPr lang="ru-RU" dirty="0" smtClean="0">
                <a:solidFill>
                  <a:schemeClr val="tx1"/>
                </a:solidFill>
                <a:effectLst/>
                <a:latin typeface="Times New Roman"/>
                <a:ea typeface="Times New Roman"/>
              </a:rPr>
              <a:t>детей на </a:t>
            </a:r>
            <a:r>
              <a:rPr lang="ru-RU" dirty="0">
                <a:solidFill>
                  <a:schemeClr val="tx1"/>
                </a:solidFill>
                <a:effectLst/>
                <a:latin typeface="Times New Roman"/>
                <a:ea typeface="Times New Roman"/>
              </a:rPr>
              <a:t>занятиях в </a:t>
            </a:r>
            <a:r>
              <a:rPr lang="ru-RU" dirty="0" smtClean="0">
                <a:solidFill>
                  <a:schemeClr val="tx1"/>
                </a:solidFill>
                <a:effectLst/>
                <a:latin typeface="Times New Roman"/>
                <a:ea typeface="Times New Roman"/>
              </a:rPr>
              <a:t>кружках</a:t>
            </a:r>
            <a:endParaRPr lang="ru-RU" dirty="0">
              <a:solidFill>
                <a:schemeClr val="tx1"/>
              </a:solidFill>
              <a:effectLst/>
            </a:endParaRPr>
          </a:p>
        </p:txBody>
      </p:sp>
    </p:spTree>
    <p:extLst>
      <p:ext uri="{BB962C8B-B14F-4D97-AF65-F5344CB8AC3E}">
        <p14:creationId xmlns:p14="http://schemas.microsoft.com/office/powerpoint/2010/main" val="2559882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lvl="0" algn="just">
              <a:lnSpc>
                <a:spcPct val="120000"/>
              </a:lnSpc>
              <a:spcAft>
                <a:spcPts val="1000"/>
              </a:spcAft>
              <a:buFont typeface="+mj-lt"/>
              <a:buAutoNum type="arabicPeriod"/>
              <a:tabLst>
                <a:tab pos="270510" algn="l"/>
              </a:tabLst>
            </a:pPr>
            <a:r>
              <a:rPr lang="ru-RU" sz="1800" b="1" dirty="0">
                <a:latin typeface="Times New Roman" pitchFamily="18" charset="0"/>
                <a:ea typeface="Times New Roman"/>
                <a:cs typeface="Times New Roman" pitchFamily="18" charset="0"/>
              </a:rPr>
              <a:t>Федеральный Закон «Об образовании </a:t>
            </a:r>
            <a:r>
              <a:rPr lang="ru-RU" sz="1800" b="1" dirty="0" smtClean="0">
                <a:latin typeface="Times New Roman" pitchFamily="18" charset="0"/>
                <a:ea typeface="Times New Roman"/>
                <a:cs typeface="Times New Roman" pitchFamily="18" charset="0"/>
              </a:rPr>
              <a:t>в Российской Федерации».</a:t>
            </a:r>
            <a:endParaRPr lang="ru-RU" sz="1800" b="1" dirty="0">
              <a:latin typeface="Times New Roman" pitchFamily="18" charset="0"/>
              <a:cs typeface="Times New Roman" pitchFamily="18" charset="0"/>
            </a:endParaRPr>
          </a:p>
          <a:p>
            <a:pPr lvl="0" algn="just">
              <a:lnSpc>
                <a:spcPct val="120000"/>
              </a:lnSpc>
              <a:spcAft>
                <a:spcPts val="1000"/>
              </a:spcAft>
              <a:buFont typeface="+mj-lt"/>
              <a:buAutoNum type="arabicPeriod"/>
              <a:tabLst>
                <a:tab pos="270510" algn="l"/>
              </a:tabLst>
            </a:pPr>
            <a:r>
              <a:rPr lang="ru-RU" sz="1800" b="1" dirty="0">
                <a:latin typeface="Times New Roman" pitchFamily="18" charset="0"/>
                <a:ea typeface="Times New Roman"/>
                <a:cs typeface="Times New Roman" pitchFamily="18" charset="0"/>
              </a:rPr>
              <a:t>Конвенция ООН о правах ребёнка.</a:t>
            </a:r>
            <a:endParaRPr lang="ru-RU" sz="1800" b="1" dirty="0">
              <a:latin typeface="Times New Roman" pitchFamily="18" charset="0"/>
              <a:cs typeface="Times New Roman" pitchFamily="18" charset="0"/>
            </a:endParaRPr>
          </a:p>
          <a:p>
            <a:pPr lvl="0" algn="just">
              <a:lnSpc>
                <a:spcPct val="120000"/>
              </a:lnSpc>
              <a:spcAft>
                <a:spcPts val="1000"/>
              </a:spcAft>
              <a:buFont typeface="+mj-lt"/>
              <a:buAutoNum type="arabicPeriod"/>
              <a:tabLst>
                <a:tab pos="270510" algn="l"/>
              </a:tabLst>
            </a:pPr>
            <a:r>
              <a:rPr lang="ru-RU" sz="1800" b="1" dirty="0">
                <a:latin typeface="Times New Roman" pitchFamily="18" charset="0"/>
                <a:ea typeface="Times New Roman"/>
                <a:cs typeface="Times New Roman" pitchFamily="18" charset="0"/>
              </a:rPr>
              <a:t>Закон «О защите прав ребёнка».</a:t>
            </a:r>
            <a:endParaRPr lang="ru-RU" sz="1800" b="1" dirty="0">
              <a:latin typeface="Times New Roman" pitchFamily="18" charset="0"/>
              <a:cs typeface="Times New Roman" pitchFamily="18" charset="0"/>
            </a:endParaRPr>
          </a:p>
          <a:p>
            <a:pPr lvl="0" algn="just">
              <a:lnSpc>
                <a:spcPct val="120000"/>
              </a:lnSpc>
              <a:spcAft>
                <a:spcPts val="1000"/>
              </a:spcAft>
              <a:buFont typeface="+mj-lt"/>
              <a:buAutoNum type="arabicPeriod"/>
              <a:tabLst>
                <a:tab pos="270510" algn="l"/>
              </a:tabLst>
            </a:pPr>
            <a:r>
              <a:rPr lang="ru-RU" sz="1800" b="1" dirty="0">
                <a:latin typeface="Times New Roman" pitchFamily="18" charset="0"/>
                <a:ea typeface="Times New Roman"/>
                <a:cs typeface="Times New Roman" pitchFamily="18" charset="0"/>
              </a:rPr>
              <a:t>Устав МКОУ «Волковская СОШ»</a:t>
            </a:r>
            <a:endParaRPr lang="ru-RU" sz="1800" b="1" dirty="0">
              <a:latin typeface="Times New Roman" pitchFamily="18" charset="0"/>
              <a:cs typeface="Times New Roman" pitchFamily="18" charset="0"/>
            </a:endParaRPr>
          </a:p>
          <a:p>
            <a:pPr lvl="0" algn="just">
              <a:lnSpc>
                <a:spcPct val="120000"/>
              </a:lnSpc>
              <a:spcAft>
                <a:spcPts val="1000"/>
              </a:spcAft>
              <a:buFont typeface="+mj-lt"/>
              <a:buAutoNum type="arabicPeriod"/>
              <a:tabLst>
                <a:tab pos="270510" algn="l"/>
              </a:tabLst>
            </a:pPr>
            <a:r>
              <a:rPr lang="ru-RU" sz="1800" b="1" dirty="0">
                <a:latin typeface="Times New Roman" pitchFamily="18" charset="0"/>
                <a:ea typeface="Times New Roman"/>
                <a:cs typeface="Times New Roman" pitchFamily="18" charset="0"/>
              </a:rPr>
              <a:t>Порядок и условия привлечения педагогических и других работников в лагере.</a:t>
            </a:r>
            <a:endParaRPr lang="ru-RU" sz="1800" b="1" dirty="0">
              <a:latin typeface="Times New Roman" pitchFamily="18" charset="0"/>
              <a:cs typeface="Times New Roman" pitchFamily="18" charset="0"/>
            </a:endParaRPr>
          </a:p>
          <a:p>
            <a:pPr lvl="0" algn="just">
              <a:lnSpc>
                <a:spcPct val="120000"/>
              </a:lnSpc>
              <a:spcAft>
                <a:spcPts val="1000"/>
              </a:spcAft>
              <a:buFont typeface="+mj-lt"/>
              <a:buAutoNum type="arabicPeriod"/>
              <a:tabLst>
                <a:tab pos="270510" algn="l"/>
              </a:tabLst>
            </a:pPr>
            <a:r>
              <a:rPr lang="ru-RU" sz="1800" b="1" dirty="0">
                <a:latin typeface="Times New Roman" pitchFamily="18" charset="0"/>
                <a:ea typeface="Times New Roman"/>
                <a:cs typeface="Times New Roman" pitchFamily="18" charset="0"/>
              </a:rPr>
              <a:t>Положения об оздоровительном лагере, организованном на базе школы.</a:t>
            </a:r>
            <a:endParaRPr lang="ru-RU" sz="1800" b="1" dirty="0">
              <a:latin typeface="Times New Roman" pitchFamily="18" charset="0"/>
              <a:cs typeface="Times New Roman" pitchFamily="18" charset="0"/>
            </a:endParaRPr>
          </a:p>
          <a:p>
            <a:pPr lvl="0" algn="just">
              <a:lnSpc>
                <a:spcPct val="120000"/>
              </a:lnSpc>
              <a:spcAft>
                <a:spcPts val="1000"/>
              </a:spcAft>
              <a:buFont typeface="+mj-lt"/>
              <a:buAutoNum type="arabicPeriod"/>
              <a:tabLst>
                <a:tab pos="270510" algn="l"/>
              </a:tabLst>
            </a:pPr>
            <a:r>
              <a:rPr lang="ru-RU" sz="1800" b="1" dirty="0">
                <a:latin typeface="Times New Roman" pitchFamily="18" charset="0"/>
                <a:ea typeface="Times New Roman"/>
                <a:cs typeface="Times New Roman" pitchFamily="18" charset="0"/>
              </a:rPr>
              <a:t>Распорядок дня</a:t>
            </a:r>
            <a:r>
              <a:rPr lang="ru-RU" sz="1800" b="1" dirty="0" smtClean="0">
                <a:latin typeface="Times New Roman" pitchFamily="18" charset="0"/>
                <a:ea typeface="Times New Roman"/>
                <a:cs typeface="Times New Roman" pitchFamily="18" charset="0"/>
              </a:rPr>
              <a:t>.</a:t>
            </a:r>
          </a:p>
          <a:p>
            <a:pPr lvl="0" algn="just">
              <a:lnSpc>
                <a:spcPct val="120000"/>
              </a:lnSpc>
              <a:spcAft>
                <a:spcPts val="1000"/>
              </a:spcAft>
              <a:buFont typeface="+mj-lt"/>
              <a:buAutoNum type="arabicPeriod"/>
              <a:tabLst>
                <a:tab pos="270510" algn="l"/>
              </a:tabLst>
            </a:pPr>
            <a:r>
              <a:rPr lang="ru-RU" sz="1800" b="1" dirty="0" smtClean="0">
                <a:latin typeface="Times New Roman" pitchFamily="18" charset="0"/>
                <a:ea typeface="Times New Roman"/>
                <a:cs typeface="Times New Roman" pitchFamily="18" charset="0"/>
              </a:rPr>
              <a:t> Номенклатура </a:t>
            </a:r>
            <a:r>
              <a:rPr lang="ru-RU" sz="1800" b="1" dirty="0">
                <a:latin typeface="Times New Roman" pitchFamily="18" charset="0"/>
                <a:ea typeface="Times New Roman"/>
                <a:cs typeface="Times New Roman" pitchFamily="18" charset="0"/>
              </a:rPr>
              <a:t>дел лагеря.</a:t>
            </a:r>
            <a:endParaRPr lang="ru-RU" sz="1800" b="1"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effectLst/>
                <a:latin typeface="Times New Roman" pitchFamily="18" charset="0"/>
                <a:cs typeface="Times New Roman" pitchFamily="18" charset="0"/>
              </a:rPr>
              <a:t>НОРМАТИВНЫЕ ДОКУМЕНТЫ</a:t>
            </a:r>
            <a:endParaRPr lang="ru-RU"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686022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514350" indent="-514350" algn="just">
              <a:buAutoNum type="arabicPeriod"/>
            </a:pPr>
            <a:r>
              <a:rPr lang="ru-RU" dirty="0" smtClean="0">
                <a:latin typeface="Times New Roman" pitchFamily="18" charset="0"/>
                <a:cs typeface="Times New Roman" pitchFamily="18" charset="0"/>
              </a:rPr>
              <a:t>Постановление Правительства Свердловской области, от 09.04.2015г., №245-ПП, г. Екатеринбург  «О мерах по организации и обеспечению отдыха и оздоровления детей в Свердловской области в 2015-2017 годах»</a:t>
            </a: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2.   Приказ, от 15. 04. 2015г., № 131/1, г. Богданович</a:t>
            </a:r>
          </a:p>
          <a:p>
            <a:pPr marL="0" indent="0" algn="just">
              <a:buNone/>
            </a:pPr>
            <a:r>
              <a:rPr lang="ru-RU" dirty="0" smtClean="0">
                <a:latin typeface="Times New Roman" pitchFamily="18" charset="0"/>
                <a:cs typeface="Times New Roman" pitchFamily="18" charset="0"/>
              </a:rPr>
              <a:t>«О создании оздоровительных лагерей дневного пребывания на территории ГО Богданович»</a:t>
            </a: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СанПин</a:t>
            </a:r>
            <a:r>
              <a:rPr lang="ru-RU" dirty="0" smtClean="0">
                <a:latin typeface="Times New Roman" pitchFamily="18" charset="0"/>
                <a:cs typeface="Times New Roman" pitchFamily="18" charset="0"/>
              </a:rPr>
              <a:t> 2.4.4.2599-10 для лагерей с дневным пребыванием, утвержден постановлением Главного государственного санитарного врача РФ от 19.04.2010г. № 25.</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pPr algn="ctr"/>
            <a:r>
              <a:rPr lang="ru-RU" b="1" dirty="0">
                <a:solidFill>
                  <a:schemeClr val="tx1"/>
                </a:solidFill>
                <a:effectLst/>
                <a:latin typeface="Times New Roman"/>
                <a:ea typeface="Times New Roman"/>
              </a:rPr>
              <a:t>Локальные нормативные акты </a:t>
            </a:r>
            <a:endParaRPr lang="ru-RU" dirty="0">
              <a:solidFill>
                <a:schemeClr val="tx1"/>
              </a:solidFill>
              <a:effectLst/>
            </a:endParaRPr>
          </a:p>
        </p:txBody>
      </p:sp>
    </p:spTree>
    <p:extLst>
      <p:ext uri="{BB962C8B-B14F-4D97-AF65-F5344CB8AC3E}">
        <p14:creationId xmlns:p14="http://schemas.microsoft.com/office/powerpoint/2010/main" val="8838531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777</TotalTime>
  <Words>4781</Words>
  <Application>Microsoft Office PowerPoint</Application>
  <PresentationFormat>Экран (4:3)</PresentationFormat>
  <Paragraphs>400</Paragraphs>
  <Slides>55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Открытая</vt:lpstr>
      <vt:lpstr>Методические рекомендации по организации воспитательной работы в ЛОЛ «ЛЭВиС»  МКОУ «Волковская СОШ» 2015г.</vt:lpstr>
      <vt:lpstr>Режим дня в ЛОЛ</vt:lpstr>
      <vt:lpstr>Презентация PowerPoint</vt:lpstr>
      <vt:lpstr>Презентация PowerPoint</vt:lpstr>
      <vt:lpstr>Презентация PowerPoint</vt:lpstr>
      <vt:lpstr>Презентация PowerPoint</vt:lpstr>
      <vt:lpstr>Пребывание  детей на занятиях в кружках</vt:lpstr>
      <vt:lpstr>НОРМАТИВНЫЕ ДОКУМЕНТЫ</vt:lpstr>
      <vt:lpstr>Локальные нормативные акты </vt:lpstr>
      <vt:lpstr>Презентация PowerPoint</vt:lpstr>
      <vt:lpstr>Должностные инструкции работников ЛОЛ: </vt:lpstr>
      <vt:lpstr>Результаты работы ЛОЛ </vt:lpstr>
      <vt:lpstr>Сборник методических материалов по организации работы ЛОЛ на базе ОУ </vt:lpstr>
      <vt:lpstr>Коллективная творческая деятельность</vt:lpstr>
      <vt:lpstr> Особенности содержания  коммунарской методики  </vt:lpstr>
      <vt:lpstr>        КТД – это социальное творчество, направление на служение людям, Родине, творчество самостроительства личности. </vt:lpstr>
      <vt:lpstr>Схема алгоритма организации и проведения КТД </vt:lpstr>
      <vt:lpstr>Презентация PowerPoint</vt:lpstr>
      <vt:lpstr>Презентация PowerPoint</vt:lpstr>
      <vt:lpstr>Презентация PowerPoint</vt:lpstr>
      <vt:lpstr>Презентация PowerPoint</vt:lpstr>
      <vt:lpstr> Вопросы для обсуждения прошедшего дела (по работам И.П. Иванова) </vt:lpstr>
      <vt:lpstr>Этапы проведения КТД </vt:lpstr>
      <vt:lpstr>Презентация PowerPoint</vt:lpstr>
      <vt:lpstr>Презентация PowerPoint</vt:lpstr>
      <vt:lpstr>Два типа активности школьника</vt:lpstr>
      <vt:lpstr>Требования к ключевым КТД </vt:lpstr>
      <vt:lpstr>Перечень конкретных КТД</vt:lpstr>
      <vt:lpstr>Презентация PowerPoint</vt:lpstr>
      <vt:lpstr> ПОЗНАВАТЕЛЬНЫЕ КТД  </vt:lpstr>
      <vt:lpstr> ЭКОЛОГИЧЕСКИЕ КТД </vt:lpstr>
      <vt:lpstr> СПОРТИВНЫЕ КТД </vt:lpstr>
      <vt:lpstr>Художественные КТД</vt:lpstr>
      <vt:lpstr>ДОСУГОВЫЕ КТД</vt:lpstr>
      <vt:lpstr>КТД С ЦЕЛЕНАПРАВЛЕННЫМ НРАВСТВЕННЫМ СОДЕРЖАНИЕМ </vt:lpstr>
      <vt:lpstr>КТД В РАБОТЕ С АКТИВОМ  </vt:lpstr>
      <vt:lpstr>Условия успешного использования КТД летом</vt:lpstr>
      <vt:lpstr>Психолого-педагогические основы деятельности воспитателя (вожатого)</vt:lpstr>
      <vt:lpstr>Возрастные особенности детей</vt:lpstr>
      <vt:lpstr>Логика развития лагерной смены</vt:lpstr>
      <vt:lpstr> Цели и задачи основного периода: </vt:lpstr>
      <vt:lpstr> Основные дела отряда готовятся по следующей схеме: </vt:lpstr>
      <vt:lpstr> Ступени развития коллектива   А. Н. Лутошкин (см. книгу «Как вести за собой»): </vt:lpstr>
      <vt:lpstr>Заключительный период лагерной смены</vt:lpstr>
      <vt:lpstr>Особенности самоуправления  в условиях лагерной смены </vt:lpstr>
      <vt:lpstr>Функции самоуправления детей в лагере</vt:lpstr>
      <vt:lpstr> Модель самоуправления в детском коллективе, где основа – принцип цикличности  (цель – результат – анализ – цель): </vt:lpstr>
      <vt:lpstr> Содержание деятельности органов самоуправления </vt:lpstr>
      <vt:lpstr>Презентация PowerPoint</vt:lpstr>
      <vt:lpstr>Условия, необходимые для включения ребят в деятельность по самоуправлению: </vt:lpstr>
      <vt:lpstr>Советы вожатому по организации самоуправления в отряде:</vt:lpstr>
      <vt:lpstr>Малые формы работы  с детским коллективом</vt:lpstr>
      <vt:lpstr>Песенник </vt:lpstr>
      <vt:lpstr> Литература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Методические рекомендации для ЛОЛ «ЛЭВиС» 2015г.</dc:title>
  <dc:creator>Леночка</dc:creator>
  <cp:lastModifiedBy>Директор</cp:lastModifiedBy>
  <cp:revision>47</cp:revision>
  <dcterms:created xsi:type="dcterms:W3CDTF">2015-05-12T06:11:36Z</dcterms:created>
  <dcterms:modified xsi:type="dcterms:W3CDTF">2015-05-20T04:24:34Z</dcterms:modified>
</cp:coreProperties>
</file>